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2.jpg" ContentType="image/jpg"/>
  <Override PartName="/ppt/media/image26.jpg" ContentType="image/jpg"/>
  <Override PartName="/ppt/media/image27.jpg" ContentType="image/jpg"/>
  <Override PartName="/ppt/media/image3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6"/>
  </p:notesMasterIdLst>
  <p:sldIdLst>
    <p:sldId id="256" r:id="rId3"/>
    <p:sldId id="257" r:id="rId4"/>
    <p:sldId id="398" r:id="rId5"/>
    <p:sldId id="258" r:id="rId6"/>
    <p:sldId id="400" r:id="rId7"/>
    <p:sldId id="331" r:id="rId8"/>
    <p:sldId id="332" r:id="rId9"/>
    <p:sldId id="374" r:id="rId10"/>
    <p:sldId id="333" r:id="rId11"/>
    <p:sldId id="334" r:id="rId12"/>
    <p:sldId id="381" r:id="rId13"/>
    <p:sldId id="395" r:id="rId14"/>
    <p:sldId id="399" r:id="rId15"/>
    <p:sldId id="387" r:id="rId16"/>
    <p:sldId id="336" r:id="rId17"/>
    <p:sldId id="265" r:id="rId18"/>
    <p:sldId id="269" r:id="rId19"/>
    <p:sldId id="267" r:id="rId20"/>
    <p:sldId id="268" r:id="rId21"/>
    <p:sldId id="266" r:id="rId22"/>
    <p:sldId id="393" r:id="rId23"/>
    <p:sldId id="401" r:id="rId24"/>
    <p:sldId id="260" r:id="rId25"/>
    <p:sldId id="264" r:id="rId26"/>
    <p:sldId id="261" r:id="rId27"/>
    <p:sldId id="262" r:id="rId28"/>
    <p:sldId id="384" r:id="rId29"/>
    <p:sldId id="385" r:id="rId30"/>
    <p:sldId id="271" r:id="rId31"/>
    <p:sldId id="378" r:id="rId32"/>
    <p:sldId id="272" r:id="rId33"/>
    <p:sldId id="396" r:id="rId34"/>
    <p:sldId id="397" r:id="rId35"/>
  </p:sldIdLst>
  <p:sldSz cx="18288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6" d="100"/>
          <a:sy n="56" d="100"/>
        </p:scale>
        <p:origin x="15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EAC41-1C98-486B-B400-12E089672C14}" type="datetimeFigureOut">
              <a:rPr lang="en-US" smtClean="0"/>
              <a:t>10/3/2022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54EE2-6DD7-4F6A-BD6F-BDFC269D7D31}" type="slidenum">
              <a:rPr lang="en-US" smtClean="0"/>
              <a:t>‹#›</a:t>
            </a:fld>
            <a:endParaRPr lang="en-US"/>
          </a:p>
        </p:txBody>
      </p:sp>
    </p:spTree>
    <p:extLst>
      <p:ext uri="{BB962C8B-B14F-4D97-AF65-F5344CB8AC3E}">
        <p14:creationId xmlns:p14="http://schemas.microsoft.com/office/powerpoint/2010/main" val="494360227"/>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infrared camera, temperatures are displayed for the entire picture. The warmer an object is, the more red it appears. The cooler it is, the more blue it appears.</a:t>
            </a:r>
          </a:p>
          <a:p>
            <a:r>
              <a:rPr lang="en-US" dirty="0"/>
              <a:t>Question? Based on the colors seen in this image, what do you think you are looking at?</a:t>
            </a:r>
          </a:p>
          <a:p>
            <a:r>
              <a:rPr lang="en-US" dirty="0"/>
              <a:t>Answer? An Ibis! In this picture you can see both the heat the bird puts out, but also areas that help dissipate heat or generally remain more cool (beak, chest feathers and legs).</a:t>
            </a:r>
          </a:p>
        </p:txBody>
      </p:sp>
      <p:sp>
        <p:nvSpPr>
          <p:cNvPr id="4" name="Slide Number Placeholder 3"/>
          <p:cNvSpPr>
            <a:spLocks noGrp="1"/>
          </p:cNvSpPr>
          <p:nvPr>
            <p:ph type="sldNum" sz="quarter" idx="5"/>
          </p:nvPr>
        </p:nvSpPr>
        <p:spPr/>
        <p:txBody>
          <a:bodyPr/>
          <a:lstStyle/>
          <a:p>
            <a:fld id="{7AD6F962-8786-4B2A-9A8C-9ACFB1668211}" type="slidenum">
              <a:rPr lang="en-US" smtClean="0"/>
              <a:t>6</a:t>
            </a:fld>
            <a:endParaRPr lang="en-US"/>
          </a:p>
        </p:txBody>
      </p:sp>
    </p:spTree>
    <p:extLst>
      <p:ext uri="{BB962C8B-B14F-4D97-AF65-F5344CB8AC3E}">
        <p14:creationId xmlns:p14="http://schemas.microsoft.com/office/powerpoint/2010/main" val="343797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normal view of Salt Lake City taken from a satellite.</a:t>
            </a:r>
          </a:p>
        </p:txBody>
      </p:sp>
      <p:sp>
        <p:nvSpPr>
          <p:cNvPr id="4" name="Slide Number Placeholder 3"/>
          <p:cNvSpPr>
            <a:spLocks noGrp="1"/>
          </p:cNvSpPr>
          <p:nvPr>
            <p:ph type="sldNum" sz="quarter" idx="10"/>
          </p:nvPr>
        </p:nvSpPr>
        <p:spPr/>
        <p:txBody>
          <a:bodyPr/>
          <a:lstStyle/>
          <a:p>
            <a:fld id="{7AD6F962-8786-4B2A-9A8C-9ACFB1668211}" type="slidenum">
              <a:rPr lang="en-US" smtClean="0"/>
              <a:t>27</a:t>
            </a:fld>
            <a:endParaRPr lang="en-US"/>
          </a:p>
        </p:txBody>
      </p:sp>
    </p:spTree>
    <p:extLst>
      <p:ext uri="{BB962C8B-B14F-4D97-AF65-F5344CB8AC3E}">
        <p14:creationId xmlns:p14="http://schemas.microsoft.com/office/powerpoint/2010/main" val="272828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normal view of Salt Lake City taken from a satellite.</a:t>
            </a:r>
          </a:p>
        </p:txBody>
      </p:sp>
      <p:sp>
        <p:nvSpPr>
          <p:cNvPr id="4" name="Slide Number Placeholder 3"/>
          <p:cNvSpPr>
            <a:spLocks noGrp="1"/>
          </p:cNvSpPr>
          <p:nvPr>
            <p:ph type="sldNum" sz="quarter" idx="10"/>
          </p:nvPr>
        </p:nvSpPr>
        <p:spPr/>
        <p:txBody>
          <a:bodyPr/>
          <a:lstStyle/>
          <a:p>
            <a:fld id="{7AD6F962-8786-4B2A-9A8C-9ACFB1668211}" type="slidenum">
              <a:rPr lang="en-US" smtClean="0"/>
              <a:t>28</a:t>
            </a:fld>
            <a:endParaRPr lang="en-US"/>
          </a:p>
        </p:txBody>
      </p:sp>
    </p:spTree>
    <p:extLst>
      <p:ext uri="{BB962C8B-B14F-4D97-AF65-F5344CB8AC3E}">
        <p14:creationId xmlns:p14="http://schemas.microsoft.com/office/powerpoint/2010/main" val="20545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of an Ibis in normal light.</a:t>
            </a:r>
          </a:p>
        </p:txBody>
      </p:sp>
      <p:sp>
        <p:nvSpPr>
          <p:cNvPr id="4" name="Slide Number Placeholder 3"/>
          <p:cNvSpPr>
            <a:spLocks noGrp="1"/>
          </p:cNvSpPr>
          <p:nvPr>
            <p:ph type="sldNum" sz="quarter" idx="5"/>
          </p:nvPr>
        </p:nvSpPr>
        <p:spPr/>
        <p:txBody>
          <a:bodyPr/>
          <a:lstStyle/>
          <a:p>
            <a:fld id="{7AD6F962-8786-4B2A-9A8C-9ACFB1668211}" type="slidenum">
              <a:rPr lang="en-US" smtClean="0"/>
              <a:t>7</a:t>
            </a:fld>
            <a:endParaRPr lang="en-US"/>
          </a:p>
        </p:txBody>
      </p:sp>
    </p:spTree>
    <p:extLst>
      <p:ext uri="{BB962C8B-B14F-4D97-AF65-F5344CB8AC3E}">
        <p14:creationId xmlns:p14="http://schemas.microsoft.com/office/powerpoint/2010/main" val="19720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side-by-side view of both a visual camera and infrared camera view of an Ibis.</a:t>
            </a:r>
          </a:p>
        </p:txBody>
      </p:sp>
      <p:sp>
        <p:nvSpPr>
          <p:cNvPr id="4" name="Slide Number Placeholder 3"/>
          <p:cNvSpPr>
            <a:spLocks noGrp="1"/>
          </p:cNvSpPr>
          <p:nvPr>
            <p:ph type="sldNum" sz="quarter" idx="5"/>
          </p:nvPr>
        </p:nvSpPr>
        <p:spPr/>
        <p:txBody>
          <a:bodyPr/>
          <a:lstStyle/>
          <a:p>
            <a:fld id="{7AD6F962-8786-4B2A-9A8C-9ACFB1668211}" type="slidenum">
              <a:rPr lang="en-US" smtClean="0"/>
              <a:t>8</a:t>
            </a:fld>
            <a:endParaRPr lang="en-US"/>
          </a:p>
        </p:txBody>
      </p:sp>
    </p:spTree>
    <p:extLst>
      <p:ext uri="{BB962C8B-B14F-4D97-AF65-F5344CB8AC3E}">
        <p14:creationId xmlns:p14="http://schemas.microsoft.com/office/powerpoint/2010/main" val="268416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6F962-8786-4B2A-9A8C-9ACFB1668211}" type="slidenum">
              <a:rPr lang="en-US" smtClean="0"/>
              <a:t>9</a:t>
            </a:fld>
            <a:endParaRPr lang="en-US"/>
          </a:p>
        </p:txBody>
      </p:sp>
    </p:spTree>
    <p:extLst>
      <p:ext uri="{BB962C8B-B14F-4D97-AF65-F5344CB8AC3E}">
        <p14:creationId xmlns:p14="http://schemas.microsoft.com/office/powerpoint/2010/main" val="215704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What did you observe when comparing pictures taken with a heat camera versus a regular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Scientists rely on observations and testing to answer questions they have about their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7AD6F962-8786-4B2A-9A8C-9ACFB1668211}" type="slidenum">
              <a:rPr lang="en-US" smtClean="0"/>
              <a:t>11</a:t>
            </a:fld>
            <a:endParaRPr lang="en-US"/>
          </a:p>
        </p:txBody>
      </p:sp>
    </p:spTree>
    <p:extLst>
      <p:ext uri="{BB962C8B-B14F-4D97-AF65-F5344CB8AC3E}">
        <p14:creationId xmlns:p14="http://schemas.microsoft.com/office/powerpoint/2010/main" val="126231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What did you observe when comparing pictures taken with a heat camera versus a regular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Scientists rely on observations and testing to answer questions they have about their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7AD6F962-8786-4B2A-9A8C-9ACFB1668211}" type="slidenum">
              <a:rPr lang="en-US" smtClean="0"/>
              <a:t>12</a:t>
            </a:fld>
            <a:endParaRPr lang="en-US"/>
          </a:p>
        </p:txBody>
      </p:sp>
    </p:spTree>
    <p:extLst>
      <p:ext uri="{BB962C8B-B14F-4D97-AF65-F5344CB8AC3E}">
        <p14:creationId xmlns:p14="http://schemas.microsoft.com/office/powerpoint/2010/main" val="300869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The yellow and red areas are hot and generally correspond with roads and buildings; blue and green areas are cool and indicate water and vegetation. The white areas are about 71 deg. C (160 deg. F); blue and green areas are approximately 29-36 deg. C (85-96 deg. F). </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How would the heat of an object/area effect the surrounding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People become dehydrated/heat exhaustion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More power to run air conditioning/fans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Less rainwater absorbed into ground (more evaporates)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Touching hot surfaces hurts!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Absorbed heat radiates at night, making nighttime even warmer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As air heats up, it expands and becomes lower pressure. This lower pressure warm air rises, altering local wind patterns and cloud formation/precipitation.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How does this heated area affect people outside the downtown?</a:t>
            </a:r>
          </a:p>
        </p:txBody>
      </p:sp>
      <p:sp>
        <p:nvSpPr>
          <p:cNvPr id="4" name="Slide Number Placeholder 3"/>
          <p:cNvSpPr>
            <a:spLocks noGrp="1"/>
          </p:cNvSpPr>
          <p:nvPr>
            <p:ph type="sldNum" sz="quarter" idx="10"/>
          </p:nvPr>
        </p:nvSpPr>
        <p:spPr/>
        <p:txBody>
          <a:bodyPr/>
          <a:lstStyle/>
          <a:p>
            <a:fld id="{7AD6F962-8786-4B2A-9A8C-9ACFB1668211}" type="slidenum">
              <a:rPr lang="en-US" smtClean="0"/>
              <a:t>14</a:t>
            </a:fld>
            <a:endParaRPr lang="en-US"/>
          </a:p>
        </p:txBody>
      </p:sp>
    </p:spTree>
    <p:extLst>
      <p:ext uri="{BB962C8B-B14F-4D97-AF65-F5344CB8AC3E}">
        <p14:creationId xmlns:p14="http://schemas.microsoft.com/office/powerpoint/2010/main" val="353012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The yellow and red areas are hot and generally correspond with roads and buildings; blue and green areas are cool and indicate water and vegetation. The white areas are about 71 deg. C (160 deg. F); blue and green areas are approximately 29-36 deg. C (85-96 deg. F). </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How would the heat of an object/area effect the surrounding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People become dehydrated/heat exhaustion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More power to run air conditioning/fans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Less rainwater absorbed into ground (more evaporates)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Touching hot surfaces hurts!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Absorbed heat radiates at night, making nighttime even warmer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As air heats up, it expands and becomes lower pressure. This lower pressure warm air rises, altering local wind patterns and cloud formation/precipitation.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How does this heated area affect people outside the downtown?</a:t>
            </a:r>
          </a:p>
        </p:txBody>
      </p:sp>
      <p:sp>
        <p:nvSpPr>
          <p:cNvPr id="4" name="Slide Number Placeholder 3"/>
          <p:cNvSpPr>
            <a:spLocks noGrp="1"/>
          </p:cNvSpPr>
          <p:nvPr>
            <p:ph type="sldNum" sz="quarter" idx="10"/>
          </p:nvPr>
        </p:nvSpPr>
        <p:spPr/>
        <p:txBody>
          <a:bodyPr/>
          <a:lstStyle/>
          <a:p>
            <a:fld id="{7AD6F962-8786-4B2A-9A8C-9ACFB1668211}" type="slidenum">
              <a:rPr lang="en-US" smtClean="0"/>
              <a:t>15</a:t>
            </a:fld>
            <a:endParaRPr lang="en-US"/>
          </a:p>
        </p:txBody>
      </p:sp>
    </p:spTree>
    <p:extLst>
      <p:ext uri="{BB962C8B-B14F-4D97-AF65-F5344CB8AC3E}">
        <p14:creationId xmlns:p14="http://schemas.microsoft.com/office/powerpoint/2010/main" val="270508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The yellow and red areas are hot and generally correspond with roads and buildings; blue and green areas are cool and indicate water and vegetation. The white areas are about 71 deg. C (160 deg. F); blue and green areas are approximately 29-36 deg. C (85-96 deg. F). </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How would the heat of an object/area effect the surrounding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People become dehydrated/heat exhaustion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More power to run air conditioning/fans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Less rainwater absorbed into ground (more evaporates)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Touching hot surfaces hurts!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Absorbed heat radiates at night, making nighttime even warmer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As air heats up, it expands and becomes lower pressure. This lower pressure warm air rises, altering local wind patterns and cloud formation/precipitation.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How does this heated area affect people outside the downtown?</a:t>
            </a:r>
          </a:p>
        </p:txBody>
      </p:sp>
      <p:sp>
        <p:nvSpPr>
          <p:cNvPr id="4" name="Slide Number Placeholder 3"/>
          <p:cNvSpPr>
            <a:spLocks noGrp="1"/>
          </p:cNvSpPr>
          <p:nvPr>
            <p:ph type="sldNum" sz="quarter" idx="10"/>
          </p:nvPr>
        </p:nvSpPr>
        <p:spPr/>
        <p:txBody>
          <a:bodyPr/>
          <a:lstStyle/>
          <a:p>
            <a:fld id="{7AD6F962-8786-4B2A-9A8C-9ACFB1668211}" type="slidenum">
              <a:rPr lang="en-US" smtClean="0"/>
              <a:t>22</a:t>
            </a:fld>
            <a:endParaRPr lang="en-US"/>
          </a:p>
        </p:txBody>
      </p:sp>
    </p:spTree>
    <p:extLst>
      <p:ext uri="{BB962C8B-B14F-4D97-AF65-F5344CB8AC3E}">
        <p14:creationId xmlns:p14="http://schemas.microsoft.com/office/powerpoint/2010/main" val="383977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44726"/>
            <a:ext cx="155448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2286000" y="7204076"/>
            <a:ext cx="13716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9727E-482A-4207-9A84-688CD977CA1C}"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335835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9727E-482A-4207-9A84-688CD977CA1C}"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180002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730250"/>
            <a:ext cx="394335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1" y="730250"/>
            <a:ext cx="1160145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9727E-482A-4207-9A84-688CD977CA1C}"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2928154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4251960"/>
            <a:ext cx="155448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768096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180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56996" y="1685926"/>
            <a:ext cx="14374009" cy="1194943"/>
          </a:xfrm>
        </p:spPr>
        <p:txBody>
          <a:bodyPr lIns="0" tIns="0" rIns="0" bIns="0"/>
          <a:lstStyle>
            <a:lvl1pPr>
              <a:defRPr sz="7765" b="0" i="0">
                <a:solidFill>
                  <a:schemeClr val="tx1"/>
                </a:solidFill>
                <a:latin typeface="Franklin Gothic Book"/>
                <a:cs typeface="Franklin Gothic Boo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6110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56996" y="1685926"/>
            <a:ext cx="14374009" cy="1194943"/>
          </a:xfrm>
        </p:spPr>
        <p:txBody>
          <a:bodyPr lIns="0" tIns="0" rIns="0" bIns="0"/>
          <a:lstStyle>
            <a:lvl1pPr>
              <a:defRPr sz="7765" b="0" i="0">
                <a:solidFill>
                  <a:schemeClr val="tx1"/>
                </a:solidFill>
                <a:latin typeface="Franklin Gothic Book"/>
                <a:cs typeface="Franklin Gothic Book"/>
              </a:defRPr>
            </a:lvl1pPr>
          </a:lstStyle>
          <a:p>
            <a:endParaRPr/>
          </a:p>
        </p:txBody>
      </p:sp>
      <p:sp>
        <p:nvSpPr>
          <p:cNvPr id="3" name="Holder 3"/>
          <p:cNvSpPr>
            <a:spLocks noGrp="1"/>
          </p:cNvSpPr>
          <p:nvPr>
            <p:ph sz="half" idx="2"/>
          </p:nvPr>
        </p:nvSpPr>
        <p:spPr>
          <a:xfrm>
            <a:off x="914400" y="315468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315468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67801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56996" y="1685926"/>
            <a:ext cx="14374009" cy="1194943"/>
          </a:xfrm>
        </p:spPr>
        <p:txBody>
          <a:bodyPr lIns="0" tIns="0" rIns="0" bIns="0"/>
          <a:lstStyle>
            <a:lvl1pPr>
              <a:defRPr sz="7765" b="0" i="0">
                <a:solidFill>
                  <a:schemeClr val="tx1"/>
                </a:solidFill>
                <a:latin typeface="Franklin Gothic Book"/>
                <a:cs typeface="Franklin Gothic 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6545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619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9727E-482A-4207-9A84-688CD977CA1C}"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379335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3419479"/>
            <a:ext cx="157734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247776" y="9178929"/>
            <a:ext cx="15773400" cy="3000374"/>
          </a:xfrm>
        </p:spPr>
        <p:txBody>
          <a:bodyPr/>
          <a:lstStyle>
            <a:lvl1pPr marL="0" indent="0">
              <a:buNone/>
              <a:defRPr sz="48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9727E-482A-4207-9A84-688CD977CA1C}"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120433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3651250"/>
            <a:ext cx="77724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3651250"/>
            <a:ext cx="77724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9727E-482A-4207-9A84-688CD977CA1C}"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118945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730253"/>
            <a:ext cx="157734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4" y="3362326"/>
            <a:ext cx="7736680"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59684" y="5010150"/>
            <a:ext cx="7736680"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1" y="3362326"/>
            <a:ext cx="7774782"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58301" y="5010150"/>
            <a:ext cx="7774782"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9727E-482A-4207-9A84-688CD977CA1C}" type="datetimeFigureOut">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157123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9727E-482A-4207-9A84-688CD977CA1C}"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90306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9727E-482A-4207-9A84-688CD977CA1C}" type="datetimeFigureOut">
              <a:rPr lang="en-US" smtClean="0"/>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70176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914400"/>
            <a:ext cx="5898356"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7774782" y="1974853"/>
            <a:ext cx="92583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2" y="4114800"/>
            <a:ext cx="589835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789727E-482A-4207-9A84-688CD977CA1C}"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414235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914400"/>
            <a:ext cx="5898356"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974853"/>
            <a:ext cx="92583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259682" y="4114800"/>
            <a:ext cx="589835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789727E-482A-4207-9A84-688CD977CA1C}"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909C8-5136-4317-8BAA-83B1A8FDB17C}" type="slidenum">
              <a:rPr lang="en-US" smtClean="0"/>
              <a:t>‹#›</a:t>
            </a:fld>
            <a:endParaRPr lang="en-US"/>
          </a:p>
        </p:txBody>
      </p:sp>
    </p:spTree>
    <p:extLst>
      <p:ext uri="{BB962C8B-B14F-4D97-AF65-F5344CB8AC3E}">
        <p14:creationId xmlns:p14="http://schemas.microsoft.com/office/powerpoint/2010/main" val="201779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3"/>
            <a:ext cx="157734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3651250"/>
            <a:ext cx="157734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12712703"/>
            <a:ext cx="41148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789727E-482A-4207-9A84-688CD977CA1C}" type="datetimeFigureOut">
              <a:rPr lang="en-US" smtClean="0"/>
              <a:t>10/3/2022</a:t>
            </a:fld>
            <a:endParaRPr lang="en-US"/>
          </a:p>
        </p:txBody>
      </p:sp>
      <p:sp>
        <p:nvSpPr>
          <p:cNvPr id="5" name="Footer Placeholder 4"/>
          <p:cNvSpPr>
            <a:spLocks noGrp="1"/>
          </p:cNvSpPr>
          <p:nvPr>
            <p:ph type="ftr" sz="quarter" idx="3"/>
          </p:nvPr>
        </p:nvSpPr>
        <p:spPr>
          <a:xfrm>
            <a:off x="6057900" y="12712703"/>
            <a:ext cx="61722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12712703"/>
            <a:ext cx="41148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2D909C8-5136-4317-8BAA-83B1A8FDB17C}" type="slidenum">
              <a:rPr lang="en-US" smtClean="0"/>
              <a:t>‹#›</a:t>
            </a:fld>
            <a:endParaRPr lang="en-US"/>
          </a:p>
        </p:txBody>
      </p:sp>
    </p:spTree>
    <p:extLst>
      <p:ext uri="{BB962C8B-B14F-4D97-AF65-F5344CB8AC3E}">
        <p14:creationId xmlns:p14="http://schemas.microsoft.com/office/powerpoint/2010/main" val="3452218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56996" y="1685926"/>
            <a:ext cx="14374009" cy="677108"/>
          </a:xfrm>
          <a:prstGeom prst="rect">
            <a:avLst/>
          </a:prstGeom>
        </p:spPr>
        <p:txBody>
          <a:bodyPr wrap="square" lIns="0" tIns="0" rIns="0" bIns="0">
            <a:spAutoFit/>
          </a:bodyPr>
          <a:lstStyle>
            <a:lvl1pPr>
              <a:defRPr sz="4400" b="0" i="0">
                <a:solidFill>
                  <a:schemeClr val="tx1"/>
                </a:solidFill>
                <a:latin typeface="Franklin Gothic Book"/>
                <a:cs typeface="Franklin Gothic Book"/>
              </a:defRPr>
            </a:lvl1pPr>
          </a:lstStyle>
          <a:p>
            <a:endParaRPr/>
          </a:p>
        </p:txBody>
      </p:sp>
      <p:sp>
        <p:nvSpPr>
          <p:cNvPr id="3" name="Holder 3"/>
          <p:cNvSpPr>
            <a:spLocks noGrp="1"/>
          </p:cNvSpPr>
          <p:nvPr>
            <p:ph type="body" idx="1"/>
          </p:nvPr>
        </p:nvSpPr>
        <p:spPr>
          <a:xfrm>
            <a:off x="2497668" y="3619500"/>
            <a:ext cx="1408891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1275588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1275588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10/3/2022</a:t>
            </a:fld>
            <a:endParaRPr lang="en-US"/>
          </a:p>
        </p:txBody>
      </p:sp>
      <p:sp>
        <p:nvSpPr>
          <p:cNvPr id="6" name="Holder 6"/>
          <p:cNvSpPr>
            <a:spLocks noGrp="1"/>
          </p:cNvSpPr>
          <p:nvPr>
            <p:ph type="sldNum" sz="quarter" idx="7"/>
          </p:nvPr>
        </p:nvSpPr>
        <p:spPr>
          <a:xfrm>
            <a:off x="13167360" y="1275588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953368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806821">
        <a:defRPr>
          <a:latin typeface="+mn-lt"/>
          <a:ea typeface="+mn-ea"/>
          <a:cs typeface="+mn-cs"/>
        </a:defRPr>
      </a:lvl2pPr>
      <a:lvl3pPr marL="1613642">
        <a:defRPr>
          <a:latin typeface="+mn-lt"/>
          <a:ea typeface="+mn-ea"/>
          <a:cs typeface="+mn-cs"/>
        </a:defRPr>
      </a:lvl3pPr>
      <a:lvl4pPr marL="2420463">
        <a:defRPr>
          <a:latin typeface="+mn-lt"/>
          <a:ea typeface="+mn-ea"/>
          <a:cs typeface="+mn-cs"/>
        </a:defRPr>
      </a:lvl4pPr>
      <a:lvl5pPr marL="3227283">
        <a:defRPr>
          <a:latin typeface="+mn-lt"/>
          <a:ea typeface="+mn-ea"/>
          <a:cs typeface="+mn-cs"/>
        </a:defRPr>
      </a:lvl5pPr>
      <a:lvl6pPr marL="4034104">
        <a:defRPr>
          <a:latin typeface="+mn-lt"/>
          <a:ea typeface="+mn-ea"/>
          <a:cs typeface="+mn-cs"/>
        </a:defRPr>
      </a:lvl6pPr>
      <a:lvl7pPr marL="4840925">
        <a:defRPr>
          <a:latin typeface="+mn-lt"/>
          <a:ea typeface="+mn-ea"/>
          <a:cs typeface="+mn-cs"/>
        </a:defRPr>
      </a:lvl7pPr>
      <a:lvl8pPr marL="5647746">
        <a:defRPr>
          <a:latin typeface="+mn-lt"/>
          <a:ea typeface="+mn-ea"/>
          <a:cs typeface="+mn-cs"/>
        </a:defRPr>
      </a:lvl8pPr>
      <a:lvl9pPr marL="6454567">
        <a:defRPr>
          <a:latin typeface="+mn-lt"/>
          <a:ea typeface="+mn-ea"/>
          <a:cs typeface="+mn-cs"/>
        </a:defRPr>
      </a:lvl9pPr>
    </p:bodyStyle>
    <p:otherStyle>
      <a:lvl1pPr marL="0">
        <a:defRPr>
          <a:latin typeface="+mn-lt"/>
          <a:ea typeface="+mn-ea"/>
          <a:cs typeface="+mn-cs"/>
        </a:defRPr>
      </a:lvl1pPr>
      <a:lvl2pPr marL="806821">
        <a:defRPr>
          <a:latin typeface="+mn-lt"/>
          <a:ea typeface="+mn-ea"/>
          <a:cs typeface="+mn-cs"/>
        </a:defRPr>
      </a:lvl2pPr>
      <a:lvl3pPr marL="1613642">
        <a:defRPr>
          <a:latin typeface="+mn-lt"/>
          <a:ea typeface="+mn-ea"/>
          <a:cs typeface="+mn-cs"/>
        </a:defRPr>
      </a:lvl3pPr>
      <a:lvl4pPr marL="2420463">
        <a:defRPr>
          <a:latin typeface="+mn-lt"/>
          <a:ea typeface="+mn-ea"/>
          <a:cs typeface="+mn-cs"/>
        </a:defRPr>
      </a:lvl4pPr>
      <a:lvl5pPr marL="3227283">
        <a:defRPr>
          <a:latin typeface="+mn-lt"/>
          <a:ea typeface="+mn-ea"/>
          <a:cs typeface="+mn-cs"/>
        </a:defRPr>
      </a:lvl5pPr>
      <a:lvl6pPr marL="4034104">
        <a:defRPr>
          <a:latin typeface="+mn-lt"/>
          <a:ea typeface="+mn-ea"/>
          <a:cs typeface="+mn-cs"/>
        </a:defRPr>
      </a:lvl6pPr>
      <a:lvl7pPr marL="4840925">
        <a:defRPr>
          <a:latin typeface="+mn-lt"/>
          <a:ea typeface="+mn-ea"/>
          <a:cs typeface="+mn-cs"/>
        </a:defRPr>
      </a:lvl7pPr>
      <a:lvl8pPr marL="5647746">
        <a:defRPr>
          <a:latin typeface="+mn-lt"/>
          <a:ea typeface="+mn-ea"/>
          <a:cs typeface="+mn-cs"/>
        </a:defRPr>
      </a:lvl8pPr>
      <a:lvl9pPr marL="645456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BCD00-F202-450F-B892-BB3FDEED7F4F}"/>
              </a:ext>
            </a:extLst>
          </p:cNvPr>
          <p:cNvPicPr>
            <a:picLocks noChangeAspect="1"/>
          </p:cNvPicPr>
          <p:nvPr/>
        </p:nvPicPr>
        <p:blipFill rotWithShape="1">
          <a:blip r:embed="rId2">
            <a:extLst>
              <a:ext uri="{28A0092B-C50C-407E-A947-70E740481C1C}">
                <a14:useLocalDpi xmlns:a14="http://schemas.microsoft.com/office/drawing/2010/main" val="0"/>
              </a:ext>
            </a:extLst>
          </a:blip>
          <a:srcRect l="46038" t="25031" r="8417" b="11693"/>
          <a:stretch/>
        </p:blipFill>
        <p:spPr>
          <a:xfrm>
            <a:off x="0" y="0"/>
            <a:ext cx="18288000" cy="13716000"/>
          </a:xfrm>
          <a:prstGeom prst="rect">
            <a:avLst/>
          </a:prstGeom>
        </p:spPr>
      </p:pic>
      <p:sp>
        <p:nvSpPr>
          <p:cNvPr id="33" name="Rectangle: Rounded Corners 32">
            <a:extLst>
              <a:ext uri="{FF2B5EF4-FFF2-40B4-BE49-F238E27FC236}">
                <a16:creationId xmlns:a16="http://schemas.microsoft.com/office/drawing/2014/main" id="{5C9625AC-AB69-4143-AC43-7A14956E84B2}"/>
              </a:ext>
            </a:extLst>
          </p:cNvPr>
          <p:cNvSpPr/>
          <p:nvPr/>
        </p:nvSpPr>
        <p:spPr>
          <a:xfrm>
            <a:off x="3482895" y="4356340"/>
            <a:ext cx="11322209" cy="2501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DF3F369A-E915-433A-885E-4FB7F8BAD459}"/>
              </a:ext>
            </a:extLst>
          </p:cNvPr>
          <p:cNvSpPr txBox="1">
            <a:spLocks noGrp="1"/>
          </p:cNvSpPr>
          <p:nvPr>
            <p:ph type="ctrTitle"/>
          </p:nvPr>
        </p:nvSpPr>
        <p:spPr>
          <a:xfrm>
            <a:off x="3795622" y="4201064"/>
            <a:ext cx="10696754" cy="2501660"/>
          </a:xfrm>
          <a:prstGeom prst="rect">
            <a:avLst/>
          </a:prstGeom>
          <a:noFill/>
        </p:spPr>
        <p:txBody>
          <a:bodyPr>
            <a:normAutofit/>
          </a:bodyPr>
          <a:lstStyle/>
          <a:p>
            <a:pPr defTabSz="1316735">
              <a:defRPr sz="11520"/>
            </a:pPr>
            <a:r>
              <a:rPr lang="en-US" sz="15000" dirty="0">
                <a:solidFill>
                  <a:schemeClr val="bg1"/>
                </a:solidFill>
                <a:latin typeface="Metric Medium" panose="020B0603030202060203" pitchFamily="34" charset="0"/>
              </a:rPr>
              <a:t>Heat Transfer</a:t>
            </a:r>
            <a:endParaRPr sz="15000" dirty="0">
              <a:solidFill>
                <a:schemeClr val="bg1"/>
              </a:solidFill>
              <a:latin typeface="Metric Medium" panose="020B0603030202060203" pitchFamily="34" charset="0"/>
            </a:endParaRPr>
          </a:p>
        </p:txBody>
      </p:sp>
      <p:pic>
        <p:nvPicPr>
          <p:cNvPr id="23" name="Picture 22">
            <a:extLst>
              <a:ext uri="{FF2B5EF4-FFF2-40B4-BE49-F238E27FC236}">
                <a16:creationId xmlns:a16="http://schemas.microsoft.com/office/drawing/2014/main" id="{6D5F42DF-DADD-4FE2-8CFA-C98C7FC23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2426" y="10239668"/>
            <a:ext cx="2944034" cy="3183034"/>
          </a:xfrm>
          <a:prstGeom prst="rect">
            <a:avLst/>
          </a:prstGeom>
          <a:solidFill>
            <a:schemeClr val="tx1"/>
          </a:solidFill>
        </p:spPr>
      </p:pic>
    </p:spTree>
    <p:extLst>
      <p:ext uri="{BB962C8B-B14F-4D97-AF65-F5344CB8AC3E}">
        <p14:creationId xmlns:p14="http://schemas.microsoft.com/office/powerpoint/2010/main" val="76395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Chris\My Documents\My Pictures\Thermal Camera\MDS0820130825_0045.jpg">
            <a:extLst>
              <a:ext uri="{FF2B5EF4-FFF2-40B4-BE49-F238E27FC236}">
                <a16:creationId xmlns:a16="http://schemas.microsoft.com/office/drawing/2014/main" id="{B7A26254-09F2-46CA-9121-BA379C23E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3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91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Documents and Settings\Chris\My Documents\My Pictures\Thermal Camera\MDS0820130825_0045vis.jpg">
            <a:extLst>
              <a:ext uri="{FF2B5EF4-FFF2-40B4-BE49-F238E27FC236}">
                <a16:creationId xmlns:a16="http://schemas.microsoft.com/office/drawing/2014/main" id="{F35BC946-7E27-43E9-A06F-797C16DAF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996"/>
            <a:ext cx="9144010" cy="6858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Documents and Settings\Chris\My Documents\My Pictures\Thermal Camera\MDS0820130825_0045.jpg">
            <a:extLst>
              <a:ext uri="{FF2B5EF4-FFF2-40B4-BE49-F238E27FC236}">
                <a16:creationId xmlns:a16="http://schemas.microsoft.com/office/drawing/2014/main" id="{1C4C4914-15D1-4FE7-87DC-97EFCF91B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2" y="3428996"/>
            <a:ext cx="9144010" cy="685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1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FE25D-B02B-43AD-9273-C79E28C85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8" y="0"/>
            <a:ext cx="9144000" cy="6858000"/>
          </a:xfrm>
          <a:prstGeom prst="rect">
            <a:avLst/>
          </a:prstGeom>
        </p:spPr>
      </p:pic>
      <p:pic>
        <p:nvPicPr>
          <p:cNvPr id="4" name="Picture 3">
            <a:extLst>
              <a:ext uri="{FF2B5EF4-FFF2-40B4-BE49-F238E27FC236}">
                <a16:creationId xmlns:a16="http://schemas.microsoft.com/office/drawing/2014/main" id="{B3B58EB3-1C16-47A2-9B6F-F6BF5CD96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
            <a:ext cx="9144000" cy="6858000"/>
          </a:xfrm>
          <a:prstGeom prst="rect">
            <a:avLst/>
          </a:prstGeom>
        </p:spPr>
      </p:pic>
      <p:pic>
        <p:nvPicPr>
          <p:cNvPr id="7" name="Picture 6" descr="C:\Documents and Settings\Chris\My Documents\My Pictures\Thermal Camera\MDS0820130825_0045vis.jpg">
            <a:extLst>
              <a:ext uri="{FF2B5EF4-FFF2-40B4-BE49-F238E27FC236}">
                <a16:creationId xmlns:a16="http://schemas.microsoft.com/office/drawing/2014/main" id="{F35BC946-7E27-43E9-A06F-797C16DAF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857992"/>
            <a:ext cx="9144010" cy="6858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Documents and Settings\Chris\My Documents\My Pictures\Thermal Camera\MDS0820130825_0045.jpg">
            <a:extLst>
              <a:ext uri="{FF2B5EF4-FFF2-40B4-BE49-F238E27FC236}">
                <a16:creationId xmlns:a16="http://schemas.microsoft.com/office/drawing/2014/main" id="{1C4C4914-15D1-4FE7-87DC-97EFCF91B2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3993" y="6857992"/>
            <a:ext cx="9144010" cy="685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9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8D5C6-957F-1B49-80C8-E9AEE8DB142A}"/>
              </a:ext>
            </a:extLst>
          </p:cNvPr>
          <p:cNvSpPr txBox="1"/>
          <p:nvPr/>
        </p:nvSpPr>
        <p:spPr>
          <a:xfrm>
            <a:off x="1380111" y="5334506"/>
            <a:ext cx="15527777" cy="3046988"/>
          </a:xfrm>
          <a:prstGeom prst="rect">
            <a:avLst/>
          </a:prstGeom>
          <a:noFill/>
        </p:spPr>
        <p:txBody>
          <a:bodyPr wrap="none" rtlCol="0">
            <a:spAutoFit/>
          </a:bodyPr>
          <a:lstStyle/>
          <a:p>
            <a:pPr algn="ctr"/>
            <a:r>
              <a:rPr lang="en-US" sz="9600" dirty="0">
                <a:solidFill>
                  <a:schemeClr val="bg1"/>
                </a:solidFill>
              </a:rPr>
              <a:t>Infrared Camera Thermometer</a:t>
            </a:r>
          </a:p>
          <a:p>
            <a:pPr algn="ctr"/>
            <a:r>
              <a:rPr lang="en-US" sz="9600" dirty="0">
                <a:solidFill>
                  <a:schemeClr val="bg1"/>
                </a:solidFill>
              </a:rPr>
              <a:t>View Of Salt Lake City</a:t>
            </a:r>
          </a:p>
        </p:txBody>
      </p:sp>
    </p:spTree>
    <p:extLst>
      <p:ext uri="{BB962C8B-B14F-4D97-AF65-F5344CB8AC3E}">
        <p14:creationId xmlns:p14="http://schemas.microsoft.com/office/powerpoint/2010/main" val="204820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CBF3979-B825-410F-BB41-5286A35D4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1326404"/>
          </a:xfrm>
          <a:prstGeom prst="rect">
            <a:avLst/>
          </a:prstGeom>
        </p:spPr>
      </p:pic>
      <p:sp>
        <p:nvSpPr>
          <p:cNvPr id="3" name="Rectangle 2">
            <a:extLst>
              <a:ext uri="{FF2B5EF4-FFF2-40B4-BE49-F238E27FC236}">
                <a16:creationId xmlns:a16="http://schemas.microsoft.com/office/drawing/2014/main" id="{FB558962-311B-45F6-BA6F-E4B7DE679168}"/>
              </a:ext>
            </a:extLst>
          </p:cNvPr>
          <p:cNvSpPr/>
          <p:nvPr/>
        </p:nvSpPr>
        <p:spPr>
          <a:xfrm>
            <a:off x="1932712" y="11821209"/>
            <a:ext cx="13885176" cy="552930"/>
          </a:xfrm>
          <a:prstGeom prst="rect">
            <a:avLst/>
          </a:prstGeom>
          <a:gradFill flip="none" rotWithShape="1">
            <a:gsLst>
              <a:gs pos="0">
                <a:srgbClr val="500000"/>
              </a:gs>
              <a:gs pos="59000">
                <a:srgbClr val="80D828"/>
              </a:gs>
              <a:gs pos="19000">
                <a:srgbClr val="FF0000"/>
              </a:gs>
              <a:gs pos="46000">
                <a:srgbClr val="FFFF00"/>
              </a:gs>
              <a:gs pos="81000">
                <a:srgbClr val="00B05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extBox 6">
            <a:extLst>
              <a:ext uri="{FF2B5EF4-FFF2-40B4-BE49-F238E27FC236}">
                <a16:creationId xmlns:a16="http://schemas.microsoft.com/office/drawing/2014/main" id="{15E73F3E-FEFD-4F6E-B56E-125CA67DEFAD}"/>
              </a:ext>
            </a:extLst>
          </p:cNvPr>
          <p:cNvSpPr txBox="1"/>
          <p:nvPr/>
        </p:nvSpPr>
        <p:spPr>
          <a:xfrm>
            <a:off x="0" y="11707829"/>
            <a:ext cx="1460656" cy="646331"/>
          </a:xfrm>
          <a:prstGeom prst="rect">
            <a:avLst/>
          </a:prstGeom>
          <a:noFill/>
        </p:spPr>
        <p:txBody>
          <a:bodyPr wrap="none" rtlCol="0">
            <a:spAutoFit/>
          </a:bodyPr>
          <a:lstStyle/>
          <a:p>
            <a:r>
              <a:rPr lang="en-US" sz="3600" b="1" dirty="0">
                <a:solidFill>
                  <a:schemeClr val="bg1"/>
                </a:solidFill>
              </a:rPr>
              <a:t>~ 85° F</a:t>
            </a:r>
          </a:p>
        </p:txBody>
      </p:sp>
      <p:sp>
        <p:nvSpPr>
          <p:cNvPr id="44" name="TextBox 43">
            <a:extLst>
              <a:ext uri="{FF2B5EF4-FFF2-40B4-BE49-F238E27FC236}">
                <a16:creationId xmlns:a16="http://schemas.microsoft.com/office/drawing/2014/main" id="{FA95AB40-0C09-4BB5-A0D6-9D13F96E72F1}"/>
              </a:ext>
            </a:extLst>
          </p:cNvPr>
          <p:cNvSpPr txBox="1"/>
          <p:nvPr/>
        </p:nvSpPr>
        <p:spPr>
          <a:xfrm>
            <a:off x="16007857" y="11707539"/>
            <a:ext cx="1694695" cy="646331"/>
          </a:xfrm>
          <a:prstGeom prst="rect">
            <a:avLst/>
          </a:prstGeom>
          <a:noFill/>
        </p:spPr>
        <p:txBody>
          <a:bodyPr wrap="none" rtlCol="0">
            <a:spAutoFit/>
          </a:bodyPr>
          <a:lstStyle/>
          <a:p>
            <a:r>
              <a:rPr lang="en-US" sz="3600" b="1" dirty="0">
                <a:solidFill>
                  <a:schemeClr val="bg1"/>
                </a:solidFill>
              </a:rPr>
              <a:t>~ 150° F</a:t>
            </a:r>
          </a:p>
        </p:txBody>
      </p:sp>
    </p:spTree>
    <p:extLst>
      <p:ext uri="{BB962C8B-B14F-4D97-AF65-F5344CB8AC3E}">
        <p14:creationId xmlns:p14="http://schemas.microsoft.com/office/powerpoint/2010/main" val="225168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CBF3979-B825-410F-BB41-5286A35D4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1326404"/>
          </a:xfrm>
          <a:prstGeom prst="rect">
            <a:avLst/>
          </a:prstGeom>
        </p:spPr>
      </p:pic>
      <p:grpSp>
        <p:nvGrpSpPr>
          <p:cNvPr id="23" name="Group 22">
            <a:extLst>
              <a:ext uri="{FF2B5EF4-FFF2-40B4-BE49-F238E27FC236}">
                <a16:creationId xmlns:a16="http://schemas.microsoft.com/office/drawing/2014/main" id="{F86B1E00-54D8-4FFD-9E93-158F09428C9F}"/>
              </a:ext>
            </a:extLst>
          </p:cNvPr>
          <p:cNvGrpSpPr/>
          <p:nvPr/>
        </p:nvGrpSpPr>
        <p:grpSpPr>
          <a:xfrm>
            <a:off x="2467932" y="4543221"/>
            <a:ext cx="4880726" cy="954107"/>
            <a:chOff x="929961" y="2838573"/>
            <a:chExt cx="2290786" cy="410918"/>
          </a:xfrm>
        </p:grpSpPr>
        <p:sp>
          <p:nvSpPr>
            <p:cNvPr id="4" name="TextBox 3">
              <a:extLst>
                <a:ext uri="{FF2B5EF4-FFF2-40B4-BE49-F238E27FC236}">
                  <a16:creationId xmlns:a16="http://schemas.microsoft.com/office/drawing/2014/main" id="{31A50398-1EB5-4CFE-AED9-6C508C20F806}"/>
                </a:ext>
              </a:extLst>
            </p:cNvPr>
            <p:cNvSpPr txBox="1"/>
            <p:nvPr/>
          </p:nvSpPr>
          <p:spPr>
            <a:xfrm>
              <a:off x="1578162" y="2838573"/>
              <a:ext cx="1642585" cy="410918"/>
            </a:xfrm>
            <a:prstGeom prst="rect">
              <a:avLst/>
            </a:prstGeom>
            <a:noFill/>
          </p:spPr>
          <p:txBody>
            <a:bodyPr wrap="none" rtlCol="0">
              <a:spAutoFit/>
            </a:bodyPr>
            <a:lstStyle/>
            <a:p>
              <a:r>
                <a:rPr lang="en-US" sz="5600" b="1" dirty="0">
                  <a:solidFill>
                    <a:schemeClr val="bg1"/>
                  </a:solidFill>
                  <a:effectLst>
                    <a:outerShdw blurRad="38100" dist="38100" dir="2700000" algn="tl">
                      <a:srgbClr val="000000">
                        <a:alpha val="43137"/>
                      </a:srgbClr>
                    </a:outerShdw>
                  </a:effectLst>
                </a:rPr>
                <a:t>Urban City </a:t>
              </a:r>
            </a:p>
          </p:txBody>
        </p:sp>
        <p:sp>
          <p:nvSpPr>
            <p:cNvPr id="12" name="Arrow: Down 11">
              <a:extLst>
                <a:ext uri="{FF2B5EF4-FFF2-40B4-BE49-F238E27FC236}">
                  <a16:creationId xmlns:a16="http://schemas.microsoft.com/office/drawing/2014/main" id="{A32259D7-1148-48D6-8C51-C28F35DE3DB6}"/>
                </a:ext>
              </a:extLst>
            </p:cNvPr>
            <p:cNvSpPr/>
            <p:nvPr/>
          </p:nvSpPr>
          <p:spPr>
            <a:xfrm rot="5400000">
              <a:off x="1137148" y="2781153"/>
              <a:ext cx="203885" cy="6182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5" name="Arrow: Down 14">
            <a:extLst>
              <a:ext uri="{FF2B5EF4-FFF2-40B4-BE49-F238E27FC236}">
                <a16:creationId xmlns:a16="http://schemas.microsoft.com/office/drawing/2014/main" id="{3BC0FA1C-F26D-4624-AA61-C0F22D6DA9D1}"/>
              </a:ext>
            </a:extLst>
          </p:cNvPr>
          <p:cNvSpPr/>
          <p:nvPr/>
        </p:nvSpPr>
        <p:spPr>
          <a:xfrm rot="5400000">
            <a:off x="11368258" y="5924118"/>
            <a:ext cx="274704" cy="6369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TextBox 4">
            <a:extLst>
              <a:ext uri="{FF2B5EF4-FFF2-40B4-BE49-F238E27FC236}">
                <a16:creationId xmlns:a16="http://schemas.microsoft.com/office/drawing/2014/main" id="{58399F74-A897-4F31-92A7-4711EC75AB32}"/>
              </a:ext>
            </a:extLst>
          </p:cNvPr>
          <p:cNvSpPr txBox="1"/>
          <p:nvPr/>
        </p:nvSpPr>
        <p:spPr>
          <a:xfrm>
            <a:off x="7981129" y="9665335"/>
            <a:ext cx="7636001" cy="954107"/>
          </a:xfrm>
          <a:prstGeom prst="rect">
            <a:avLst/>
          </a:prstGeom>
          <a:noFill/>
        </p:spPr>
        <p:txBody>
          <a:bodyPr wrap="none" rtlCol="0">
            <a:spAutoFit/>
          </a:bodyPr>
          <a:lstStyle/>
          <a:p>
            <a:r>
              <a:rPr lang="en-US" sz="5600" b="1" dirty="0">
                <a:solidFill>
                  <a:schemeClr val="bg1"/>
                </a:solidFill>
                <a:effectLst>
                  <a:outerShdw blurRad="38100" dist="38100" dir="2700000" algn="tl">
                    <a:srgbClr val="000000">
                      <a:alpha val="43137"/>
                    </a:srgbClr>
                  </a:outerShdw>
                </a:effectLst>
              </a:rPr>
              <a:t>Park with grass and trees</a:t>
            </a:r>
          </a:p>
        </p:txBody>
      </p:sp>
      <p:sp>
        <p:nvSpPr>
          <p:cNvPr id="38" name="TextBox 37">
            <a:extLst>
              <a:ext uri="{FF2B5EF4-FFF2-40B4-BE49-F238E27FC236}">
                <a16:creationId xmlns:a16="http://schemas.microsoft.com/office/drawing/2014/main" id="{6DDDB7C6-EBC2-4354-8C14-EC6E9D6356B0}"/>
              </a:ext>
            </a:extLst>
          </p:cNvPr>
          <p:cNvSpPr txBox="1"/>
          <p:nvPr/>
        </p:nvSpPr>
        <p:spPr>
          <a:xfrm>
            <a:off x="9942427" y="1302111"/>
            <a:ext cx="3405869" cy="954107"/>
          </a:xfrm>
          <a:prstGeom prst="rect">
            <a:avLst/>
          </a:prstGeom>
          <a:noFill/>
        </p:spPr>
        <p:txBody>
          <a:bodyPr wrap="none" rtlCol="0">
            <a:spAutoFit/>
          </a:bodyPr>
          <a:lstStyle/>
          <a:p>
            <a:r>
              <a:rPr lang="en-US" sz="5600" b="1" dirty="0">
                <a:solidFill>
                  <a:schemeClr val="bg1"/>
                </a:solidFill>
                <a:effectLst>
                  <a:outerShdw blurRad="38100" dist="38100" dir="2700000" algn="tl">
                    <a:srgbClr val="000000">
                      <a:alpha val="43137"/>
                    </a:srgbClr>
                  </a:outerShdw>
                </a:effectLst>
              </a:rPr>
              <a:t>Mountains</a:t>
            </a:r>
          </a:p>
        </p:txBody>
      </p:sp>
      <p:sp>
        <p:nvSpPr>
          <p:cNvPr id="3" name="Rectangle 2">
            <a:extLst>
              <a:ext uri="{FF2B5EF4-FFF2-40B4-BE49-F238E27FC236}">
                <a16:creationId xmlns:a16="http://schemas.microsoft.com/office/drawing/2014/main" id="{FB558962-311B-45F6-BA6F-E4B7DE679168}"/>
              </a:ext>
            </a:extLst>
          </p:cNvPr>
          <p:cNvSpPr/>
          <p:nvPr/>
        </p:nvSpPr>
        <p:spPr>
          <a:xfrm>
            <a:off x="1932712" y="11821209"/>
            <a:ext cx="13885176" cy="552930"/>
          </a:xfrm>
          <a:prstGeom prst="rect">
            <a:avLst/>
          </a:prstGeom>
          <a:gradFill flip="none" rotWithShape="1">
            <a:gsLst>
              <a:gs pos="0">
                <a:srgbClr val="500000"/>
              </a:gs>
              <a:gs pos="59000">
                <a:srgbClr val="80D828"/>
              </a:gs>
              <a:gs pos="19000">
                <a:srgbClr val="FF0000"/>
              </a:gs>
              <a:gs pos="46000">
                <a:srgbClr val="FFFF00"/>
              </a:gs>
              <a:gs pos="81000">
                <a:srgbClr val="00B05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extBox 6">
            <a:extLst>
              <a:ext uri="{FF2B5EF4-FFF2-40B4-BE49-F238E27FC236}">
                <a16:creationId xmlns:a16="http://schemas.microsoft.com/office/drawing/2014/main" id="{15E73F3E-FEFD-4F6E-B56E-125CA67DEFAD}"/>
              </a:ext>
            </a:extLst>
          </p:cNvPr>
          <p:cNvSpPr txBox="1"/>
          <p:nvPr/>
        </p:nvSpPr>
        <p:spPr>
          <a:xfrm>
            <a:off x="0" y="11707829"/>
            <a:ext cx="1460656" cy="646331"/>
          </a:xfrm>
          <a:prstGeom prst="rect">
            <a:avLst/>
          </a:prstGeom>
          <a:noFill/>
        </p:spPr>
        <p:txBody>
          <a:bodyPr wrap="none" rtlCol="0">
            <a:spAutoFit/>
          </a:bodyPr>
          <a:lstStyle/>
          <a:p>
            <a:r>
              <a:rPr lang="en-US" sz="3600" b="1" dirty="0">
                <a:solidFill>
                  <a:schemeClr val="bg1"/>
                </a:solidFill>
              </a:rPr>
              <a:t>~ 85° F</a:t>
            </a:r>
          </a:p>
        </p:txBody>
      </p:sp>
      <p:sp>
        <p:nvSpPr>
          <p:cNvPr id="44" name="TextBox 43">
            <a:extLst>
              <a:ext uri="{FF2B5EF4-FFF2-40B4-BE49-F238E27FC236}">
                <a16:creationId xmlns:a16="http://schemas.microsoft.com/office/drawing/2014/main" id="{FA95AB40-0C09-4BB5-A0D6-9D13F96E72F1}"/>
              </a:ext>
            </a:extLst>
          </p:cNvPr>
          <p:cNvSpPr txBox="1"/>
          <p:nvPr/>
        </p:nvSpPr>
        <p:spPr>
          <a:xfrm>
            <a:off x="16007857" y="11707539"/>
            <a:ext cx="1694695" cy="646331"/>
          </a:xfrm>
          <a:prstGeom prst="rect">
            <a:avLst/>
          </a:prstGeom>
          <a:noFill/>
        </p:spPr>
        <p:txBody>
          <a:bodyPr wrap="none" rtlCol="0">
            <a:spAutoFit/>
          </a:bodyPr>
          <a:lstStyle/>
          <a:p>
            <a:r>
              <a:rPr lang="en-US" sz="3600" b="1" dirty="0">
                <a:solidFill>
                  <a:schemeClr val="bg1"/>
                </a:solidFill>
              </a:rPr>
              <a:t>~ 150° F</a:t>
            </a:r>
          </a:p>
        </p:txBody>
      </p:sp>
      <p:sp>
        <p:nvSpPr>
          <p:cNvPr id="47" name="TextBox 46">
            <a:extLst>
              <a:ext uri="{FF2B5EF4-FFF2-40B4-BE49-F238E27FC236}">
                <a16:creationId xmlns:a16="http://schemas.microsoft.com/office/drawing/2014/main" id="{59EF4001-6A33-439E-B749-9CF9976E2C2D}"/>
              </a:ext>
            </a:extLst>
          </p:cNvPr>
          <p:cNvSpPr txBox="1"/>
          <p:nvPr/>
        </p:nvSpPr>
        <p:spPr>
          <a:xfrm>
            <a:off x="1" y="12691631"/>
            <a:ext cx="5796587" cy="646331"/>
          </a:xfrm>
          <a:prstGeom prst="rect">
            <a:avLst/>
          </a:prstGeom>
          <a:noFill/>
        </p:spPr>
        <p:txBody>
          <a:bodyPr wrap="none" rtlCol="0">
            <a:spAutoFit/>
          </a:bodyPr>
          <a:lstStyle/>
          <a:p>
            <a:r>
              <a:rPr lang="en-US" sz="3600" b="1" dirty="0">
                <a:solidFill>
                  <a:schemeClr val="bg1"/>
                </a:solidFill>
              </a:rPr>
              <a:t>Mostly Water and Vegetation</a:t>
            </a:r>
          </a:p>
        </p:txBody>
      </p:sp>
      <p:sp>
        <p:nvSpPr>
          <p:cNvPr id="48" name="TextBox 47">
            <a:extLst>
              <a:ext uri="{FF2B5EF4-FFF2-40B4-BE49-F238E27FC236}">
                <a16:creationId xmlns:a16="http://schemas.microsoft.com/office/drawing/2014/main" id="{21853680-9632-4CD5-BB23-51127FAB361C}"/>
              </a:ext>
            </a:extLst>
          </p:cNvPr>
          <p:cNvSpPr txBox="1"/>
          <p:nvPr/>
        </p:nvSpPr>
        <p:spPr>
          <a:xfrm>
            <a:off x="12267575" y="12691631"/>
            <a:ext cx="5454827" cy="646331"/>
          </a:xfrm>
          <a:prstGeom prst="rect">
            <a:avLst/>
          </a:prstGeom>
          <a:noFill/>
        </p:spPr>
        <p:txBody>
          <a:bodyPr wrap="none" rtlCol="0">
            <a:spAutoFit/>
          </a:bodyPr>
          <a:lstStyle/>
          <a:p>
            <a:r>
              <a:rPr lang="en-US" sz="3600" b="1" dirty="0">
                <a:solidFill>
                  <a:schemeClr val="bg1"/>
                </a:solidFill>
              </a:rPr>
              <a:t>Mostly Roads and Buildings</a:t>
            </a:r>
          </a:p>
        </p:txBody>
      </p:sp>
      <p:sp>
        <p:nvSpPr>
          <p:cNvPr id="46" name="Arrow: Down 45">
            <a:extLst>
              <a:ext uri="{FF2B5EF4-FFF2-40B4-BE49-F238E27FC236}">
                <a16:creationId xmlns:a16="http://schemas.microsoft.com/office/drawing/2014/main" id="{921E4FB2-5EC8-46E7-A85B-1469EBC32388}"/>
              </a:ext>
            </a:extLst>
          </p:cNvPr>
          <p:cNvSpPr/>
          <p:nvPr/>
        </p:nvSpPr>
        <p:spPr>
          <a:xfrm rot="5400000">
            <a:off x="7010386" y="9529924"/>
            <a:ext cx="473400" cy="13172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49" name="Group 48">
            <a:extLst>
              <a:ext uri="{FF2B5EF4-FFF2-40B4-BE49-F238E27FC236}">
                <a16:creationId xmlns:a16="http://schemas.microsoft.com/office/drawing/2014/main" id="{332ECEA8-C6F6-4D2B-AA20-3F4EE8D8611E}"/>
              </a:ext>
            </a:extLst>
          </p:cNvPr>
          <p:cNvGrpSpPr/>
          <p:nvPr/>
        </p:nvGrpSpPr>
        <p:grpSpPr>
          <a:xfrm>
            <a:off x="8908280" y="3360299"/>
            <a:ext cx="6672883" cy="954107"/>
            <a:chOff x="929961" y="2838573"/>
            <a:chExt cx="3131943" cy="410918"/>
          </a:xfrm>
        </p:grpSpPr>
        <p:sp>
          <p:nvSpPr>
            <p:cNvPr id="50" name="TextBox 49">
              <a:extLst>
                <a:ext uri="{FF2B5EF4-FFF2-40B4-BE49-F238E27FC236}">
                  <a16:creationId xmlns:a16="http://schemas.microsoft.com/office/drawing/2014/main" id="{670DC066-F11F-4ED0-95D7-C8FF5CFF7752}"/>
                </a:ext>
              </a:extLst>
            </p:cNvPr>
            <p:cNvSpPr txBox="1"/>
            <p:nvPr/>
          </p:nvSpPr>
          <p:spPr>
            <a:xfrm>
              <a:off x="1578162" y="2838573"/>
              <a:ext cx="2483742" cy="410918"/>
            </a:xfrm>
            <a:prstGeom prst="rect">
              <a:avLst/>
            </a:prstGeom>
            <a:noFill/>
          </p:spPr>
          <p:txBody>
            <a:bodyPr wrap="none" rtlCol="0">
              <a:spAutoFit/>
            </a:bodyPr>
            <a:lstStyle/>
            <a:p>
              <a:r>
                <a:rPr lang="en-US" sz="5600" b="1" dirty="0">
                  <a:solidFill>
                    <a:schemeClr val="bg1"/>
                  </a:solidFill>
                  <a:effectLst>
                    <a:outerShdw blurRad="38100" dist="38100" dir="2700000" algn="tl">
                      <a:srgbClr val="000000">
                        <a:alpha val="43137"/>
                      </a:srgbClr>
                    </a:outerShdw>
                  </a:effectLst>
                </a:rPr>
                <a:t>Suburban Homes</a:t>
              </a:r>
            </a:p>
          </p:txBody>
        </p:sp>
        <p:sp>
          <p:nvSpPr>
            <p:cNvPr id="51" name="Arrow: Down 50">
              <a:extLst>
                <a:ext uri="{FF2B5EF4-FFF2-40B4-BE49-F238E27FC236}">
                  <a16:creationId xmlns:a16="http://schemas.microsoft.com/office/drawing/2014/main" id="{94111DDE-337A-4B3B-91CB-5F9348A34E07}"/>
                </a:ext>
              </a:extLst>
            </p:cNvPr>
            <p:cNvSpPr/>
            <p:nvPr/>
          </p:nvSpPr>
          <p:spPr>
            <a:xfrm rot="5400000">
              <a:off x="1137148" y="2781153"/>
              <a:ext cx="203885" cy="6182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52" name="Arrow: Down 51">
            <a:extLst>
              <a:ext uri="{FF2B5EF4-FFF2-40B4-BE49-F238E27FC236}">
                <a16:creationId xmlns:a16="http://schemas.microsoft.com/office/drawing/2014/main" id="{08EF1F09-A07F-447E-985A-28FED44D8AB8}"/>
              </a:ext>
            </a:extLst>
          </p:cNvPr>
          <p:cNvSpPr/>
          <p:nvPr/>
        </p:nvSpPr>
        <p:spPr>
          <a:xfrm rot="16200000">
            <a:off x="14073428" y="1219378"/>
            <a:ext cx="473400" cy="13172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3" name="TextBox 52">
            <a:extLst>
              <a:ext uri="{FF2B5EF4-FFF2-40B4-BE49-F238E27FC236}">
                <a16:creationId xmlns:a16="http://schemas.microsoft.com/office/drawing/2014/main" id="{91EF6633-3DFB-41B6-87F1-720F35712619}"/>
              </a:ext>
            </a:extLst>
          </p:cNvPr>
          <p:cNvSpPr txBox="1"/>
          <p:nvPr/>
        </p:nvSpPr>
        <p:spPr>
          <a:xfrm>
            <a:off x="12310066" y="4854805"/>
            <a:ext cx="1715278" cy="954107"/>
          </a:xfrm>
          <a:prstGeom prst="rect">
            <a:avLst/>
          </a:prstGeom>
          <a:noFill/>
        </p:spPr>
        <p:txBody>
          <a:bodyPr wrap="none" rtlCol="0">
            <a:spAutoFit/>
          </a:bodyPr>
          <a:lstStyle/>
          <a:p>
            <a:r>
              <a:rPr lang="en-US" sz="5600" b="1" dirty="0">
                <a:solidFill>
                  <a:schemeClr val="bg1"/>
                </a:solidFill>
                <a:effectLst>
                  <a:outerShdw blurRad="38100" dist="38100" dir="2700000" algn="tl">
                    <a:srgbClr val="000000">
                      <a:alpha val="43137"/>
                    </a:srgbClr>
                  </a:outerShdw>
                </a:effectLst>
              </a:rPr>
              <a:t>River</a:t>
            </a:r>
          </a:p>
        </p:txBody>
      </p:sp>
      <p:sp>
        <p:nvSpPr>
          <p:cNvPr id="54" name="Arrow: Down 53">
            <a:extLst>
              <a:ext uri="{FF2B5EF4-FFF2-40B4-BE49-F238E27FC236}">
                <a16:creationId xmlns:a16="http://schemas.microsoft.com/office/drawing/2014/main" id="{0BA64477-71BF-4B3B-B21E-C095B19A83A1}"/>
              </a:ext>
            </a:extLst>
          </p:cNvPr>
          <p:cNvSpPr/>
          <p:nvPr/>
        </p:nvSpPr>
        <p:spPr>
          <a:xfrm rot="16200000">
            <a:off x="14732058" y="4762730"/>
            <a:ext cx="473400" cy="13172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320582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013B2-9C36-4D9E-A7F8-9B534211E439}"/>
              </a:ext>
            </a:extLst>
          </p:cNvPr>
          <p:cNvPicPr>
            <a:picLocks noChangeAspect="1"/>
          </p:cNvPicPr>
          <p:nvPr/>
        </p:nvPicPr>
        <p:blipFill rotWithShape="1">
          <a:blip r:embed="rId2">
            <a:extLst>
              <a:ext uri="{28A0092B-C50C-407E-A947-70E740481C1C}">
                <a14:useLocalDpi xmlns:a14="http://schemas.microsoft.com/office/drawing/2010/main" val="0"/>
              </a:ext>
            </a:extLst>
          </a:blip>
          <a:srcRect l="46038" t="25031" r="8417" b="11693"/>
          <a:stretch/>
        </p:blipFill>
        <p:spPr>
          <a:xfrm>
            <a:off x="0" y="0"/>
            <a:ext cx="18288000" cy="13716000"/>
          </a:xfrm>
          <a:prstGeom prst="rect">
            <a:avLst/>
          </a:prstGeom>
        </p:spPr>
      </p:pic>
      <p:sp>
        <p:nvSpPr>
          <p:cNvPr id="4" name="Rectangle: Rounded Corners 3">
            <a:extLst>
              <a:ext uri="{FF2B5EF4-FFF2-40B4-BE49-F238E27FC236}">
                <a16:creationId xmlns:a16="http://schemas.microsoft.com/office/drawing/2014/main" id="{E831C84C-9E34-4F8A-B3FA-219D24CFA527}"/>
              </a:ext>
            </a:extLst>
          </p:cNvPr>
          <p:cNvSpPr/>
          <p:nvPr/>
        </p:nvSpPr>
        <p:spPr>
          <a:xfrm>
            <a:off x="3482895" y="5386310"/>
            <a:ext cx="11322209" cy="2501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D91F2D91-28E1-46AF-A925-DEBEA9312DE4}"/>
              </a:ext>
            </a:extLst>
          </p:cNvPr>
          <p:cNvSpPr txBox="1">
            <a:spLocks/>
          </p:cNvSpPr>
          <p:nvPr/>
        </p:nvSpPr>
        <p:spPr>
          <a:xfrm>
            <a:off x="1257300" y="5863829"/>
            <a:ext cx="15773400" cy="1546622"/>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r>
              <a:rPr lang="en-US" sz="9600" dirty="0">
                <a:solidFill>
                  <a:schemeClr val="bg1"/>
                </a:solidFill>
                <a:latin typeface="Metric Semibold" panose="020B0703030202060203" pitchFamily="34" charset="0"/>
              </a:rPr>
              <a:t>Heat transfer activity</a:t>
            </a:r>
          </a:p>
        </p:txBody>
      </p:sp>
    </p:spTree>
    <p:extLst>
      <p:ext uri="{BB962C8B-B14F-4D97-AF65-F5344CB8AC3E}">
        <p14:creationId xmlns:p14="http://schemas.microsoft.com/office/powerpoint/2010/main" val="178566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AFB676-0FBE-400D-B86E-40D81265CF7F}"/>
              </a:ext>
            </a:extLst>
          </p:cNvPr>
          <p:cNvSpPr txBox="1"/>
          <p:nvPr/>
        </p:nvSpPr>
        <p:spPr>
          <a:xfrm>
            <a:off x="361950" y="2951815"/>
            <a:ext cx="17564100" cy="857465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Make a prediction</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Write one or two sentences below about whether you think your sample will heat at the same rate, slower, or faster than one being tested at another station and why:</a:t>
            </a:r>
          </a:p>
          <a:p>
            <a:pPr>
              <a:lnSpc>
                <a:spcPct val="107000"/>
              </a:lnSpc>
              <a:spcAft>
                <a:spcPts val="600"/>
              </a:spcAft>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600"/>
              </a:spcAft>
            </a:pP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Observation</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Write one or two sentences about the difference between your prediction and observation (if any), why you think the result was what it was:</a:t>
            </a:r>
          </a:p>
          <a:p>
            <a:pPr>
              <a:lnSpc>
                <a:spcPct val="107000"/>
              </a:lnSpc>
              <a:spcAft>
                <a:spcPts val="600"/>
              </a:spcAft>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600"/>
              </a:spcAft>
            </a:pP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Impact</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Write one or two sentences about where the material you observed can be found in every-day life and what impact it might have on the surrounding environment:</a:t>
            </a:r>
          </a:p>
        </p:txBody>
      </p:sp>
      <p:pic>
        <p:nvPicPr>
          <p:cNvPr id="3" name="Picture 2">
            <a:extLst>
              <a:ext uri="{FF2B5EF4-FFF2-40B4-BE49-F238E27FC236}">
                <a16:creationId xmlns:a16="http://schemas.microsoft.com/office/drawing/2014/main" id="{0A4386BC-45EA-485A-8F67-57371326A5FD}"/>
              </a:ext>
            </a:extLst>
          </p:cNvPr>
          <p:cNvPicPr>
            <a:picLocks noChangeAspect="1"/>
          </p:cNvPicPr>
          <p:nvPr/>
        </p:nvPicPr>
        <p:blipFill rotWithShape="1">
          <a:blip r:embed="rId2">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184362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97B4-614D-4B34-AF55-AA412DD51D62}"/>
              </a:ext>
            </a:extLst>
          </p:cNvPr>
          <p:cNvSpPr txBox="1">
            <a:spLocks/>
          </p:cNvSpPr>
          <p:nvPr/>
        </p:nvSpPr>
        <p:spPr>
          <a:xfrm>
            <a:off x="2952750" y="2670969"/>
            <a:ext cx="12382500" cy="1325563"/>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9600" dirty="0">
                <a:solidFill>
                  <a:schemeClr val="bg1"/>
                </a:solidFill>
                <a:latin typeface="Calibri" panose="020F0502020204030204" pitchFamily="34" charset="0"/>
                <a:cs typeface="Calibri" panose="020F0502020204030204" pitchFamily="34" charset="0"/>
              </a:rPr>
              <a:t>Measuring Heat Transfer</a:t>
            </a:r>
          </a:p>
        </p:txBody>
      </p:sp>
      <p:sp>
        <p:nvSpPr>
          <p:cNvPr id="3" name="Content Placeholder 3">
            <a:extLst>
              <a:ext uri="{FF2B5EF4-FFF2-40B4-BE49-F238E27FC236}">
                <a16:creationId xmlns:a16="http://schemas.microsoft.com/office/drawing/2014/main" id="{053E73F1-F6D3-4F81-8068-369E96E30559}"/>
              </a:ext>
            </a:extLst>
          </p:cNvPr>
          <p:cNvSpPr txBox="1">
            <a:spLocks/>
          </p:cNvSpPr>
          <p:nvPr/>
        </p:nvSpPr>
        <p:spPr>
          <a:xfrm>
            <a:off x="409575" y="4355622"/>
            <a:ext cx="17468850" cy="8401050"/>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Font typeface="+mj-lt"/>
              <a:buAutoNum type="arabicPeriod"/>
            </a:pPr>
            <a:r>
              <a:rPr lang="en-US" sz="4000" dirty="0">
                <a:solidFill>
                  <a:schemeClr val="bg1"/>
                </a:solidFill>
              </a:rPr>
              <a:t>Proceed to your station.</a:t>
            </a:r>
          </a:p>
          <a:p>
            <a:pPr marL="514350" indent="-514350">
              <a:buFont typeface="+mj-lt"/>
              <a:buAutoNum type="arabicPeriod"/>
            </a:pPr>
            <a:r>
              <a:rPr lang="en-US" sz="4000" dirty="0">
                <a:solidFill>
                  <a:schemeClr val="bg1"/>
                </a:solidFill>
              </a:rPr>
              <a:t>Visually compare the sample you will be testing with one at another station.</a:t>
            </a:r>
          </a:p>
          <a:p>
            <a:pPr marL="514350" indent="-514350">
              <a:buFont typeface="+mj-lt"/>
              <a:buAutoNum type="arabicPeriod"/>
            </a:pPr>
            <a:r>
              <a:rPr lang="en-US" sz="4000" dirty="0">
                <a:solidFill>
                  <a:schemeClr val="bg1"/>
                </a:solidFill>
              </a:rPr>
              <a:t>Make your predictions and write them down.</a:t>
            </a:r>
          </a:p>
          <a:p>
            <a:pPr marL="514350" indent="-514350">
              <a:buFont typeface="+mj-lt"/>
              <a:buAutoNum type="arabicPeriod"/>
            </a:pPr>
            <a:r>
              <a:rPr lang="en-US" sz="4000" dirty="0">
                <a:solidFill>
                  <a:schemeClr val="bg1"/>
                </a:solidFill>
              </a:rPr>
              <a:t>Measure your sample’s starting temperature.</a:t>
            </a:r>
          </a:p>
          <a:p>
            <a:pPr marL="514350" indent="-514350">
              <a:buFont typeface="+mj-lt"/>
              <a:buAutoNum type="arabicPeriod"/>
            </a:pPr>
            <a:r>
              <a:rPr lang="en-US" sz="4000" dirty="0">
                <a:solidFill>
                  <a:schemeClr val="bg1"/>
                </a:solidFill>
              </a:rPr>
              <a:t>Wait for instructions on when to begin your measurements.</a:t>
            </a:r>
          </a:p>
          <a:p>
            <a:pPr marL="514350" indent="-514350">
              <a:buFont typeface="+mj-lt"/>
              <a:buAutoNum type="arabicPeriod"/>
            </a:pPr>
            <a:r>
              <a:rPr lang="en-US" sz="4000" dirty="0">
                <a:solidFill>
                  <a:schemeClr val="bg1"/>
                </a:solidFill>
              </a:rPr>
              <a:t>Record the temperature of your material every 60 seconds.</a:t>
            </a:r>
          </a:p>
          <a:p>
            <a:pPr marL="514350" indent="-514350">
              <a:buFont typeface="+mj-lt"/>
              <a:buAutoNum type="arabicPeriod"/>
            </a:pPr>
            <a:r>
              <a:rPr lang="en-US" sz="4000" dirty="0">
                <a:solidFill>
                  <a:schemeClr val="bg1"/>
                </a:solidFill>
              </a:rPr>
              <a:t>After taking your measurement at 10 minutes of heating, make sure your heat lamp is off and move the sample out from under the lamp.</a:t>
            </a:r>
          </a:p>
          <a:p>
            <a:pPr marL="514350" indent="-514350">
              <a:buFont typeface="+mj-lt"/>
              <a:buAutoNum type="arabicPeriod"/>
            </a:pPr>
            <a:r>
              <a:rPr lang="en-US" sz="4000" dirty="0">
                <a:solidFill>
                  <a:schemeClr val="bg1"/>
                </a:solidFill>
              </a:rPr>
              <a:t>Continue to record the temperature of your sample every 60 seconds.</a:t>
            </a:r>
          </a:p>
          <a:p>
            <a:pPr marL="514350" indent="-514350">
              <a:buFont typeface="+mj-lt"/>
              <a:buAutoNum type="arabicPeriod"/>
            </a:pPr>
            <a:r>
              <a:rPr lang="en-US" sz="4000" dirty="0">
                <a:solidFill>
                  <a:schemeClr val="bg1"/>
                </a:solidFill>
              </a:rPr>
              <a:t>After taking a final measurement at 10 minutes of cooling return to your seat and answer the question on your observations.</a:t>
            </a:r>
          </a:p>
          <a:p>
            <a:endParaRPr lang="en-US" sz="4000" dirty="0">
              <a:solidFill>
                <a:schemeClr val="bg1"/>
              </a:solidFill>
            </a:endParaRPr>
          </a:p>
        </p:txBody>
      </p:sp>
      <p:pic>
        <p:nvPicPr>
          <p:cNvPr id="4" name="Picture 3">
            <a:extLst>
              <a:ext uri="{FF2B5EF4-FFF2-40B4-BE49-F238E27FC236}">
                <a16:creationId xmlns:a16="http://schemas.microsoft.com/office/drawing/2014/main" id="{1AEEF69A-5FAD-4CA2-AED9-7FDCE5837E58}"/>
              </a:ext>
            </a:extLst>
          </p:cNvPr>
          <p:cNvPicPr>
            <a:picLocks noChangeAspect="1"/>
          </p:cNvPicPr>
          <p:nvPr/>
        </p:nvPicPr>
        <p:blipFill rotWithShape="1">
          <a:blip r:embed="rId2">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89648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369C12-4EA7-41BC-9282-A30B9832F6F9}"/>
              </a:ext>
            </a:extLst>
          </p:cNvPr>
          <p:cNvGrpSpPr>
            <a:grpSpLocks noChangeAspect="1"/>
          </p:cNvGrpSpPr>
          <p:nvPr/>
        </p:nvGrpSpPr>
        <p:grpSpPr>
          <a:xfrm>
            <a:off x="2482377" y="5065617"/>
            <a:ext cx="13877003" cy="6754239"/>
            <a:chOff x="4725210" y="5418711"/>
            <a:chExt cx="9087683" cy="4423173"/>
          </a:xfrm>
        </p:grpSpPr>
        <p:pic>
          <p:nvPicPr>
            <p:cNvPr id="2" name="Picture 1">
              <a:extLst>
                <a:ext uri="{FF2B5EF4-FFF2-40B4-BE49-F238E27FC236}">
                  <a16:creationId xmlns:a16="http://schemas.microsoft.com/office/drawing/2014/main" id="{30427F76-0730-4DE4-B278-6D26A12EFCCA}"/>
                </a:ext>
              </a:extLst>
            </p:cNvPr>
            <p:cNvPicPr>
              <a:picLocks noChangeAspect="1"/>
            </p:cNvPicPr>
            <p:nvPr/>
          </p:nvPicPr>
          <p:blipFill rotWithShape="1">
            <a:blip r:embed="rId2">
              <a:extLst>
                <a:ext uri="{28A0092B-C50C-407E-A947-70E740481C1C}">
                  <a14:useLocalDpi xmlns:a14="http://schemas.microsoft.com/office/drawing/2010/main" val="0"/>
                </a:ext>
              </a:extLst>
            </a:blip>
            <a:srcRect l="991"/>
            <a:stretch/>
          </p:blipFill>
          <p:spPr>
            <a:xfrm>
              <a:off x="9642542" y="5418711"/>
              <a:ext cx="4170351" cy="4212077"/>
            </a:xfrm>
            <a:prstGeom prst="rect">
              <a:avLst/>
            </a:prstGeom>
          </p:spPr>
        </p:pic>
        <p:grpSp>
          <p:nvGrpSpPr>
            <p:cNvPr id="3" name="Group 2">
              <a:extLst>
                <a:ext uri="{FF2B5EF4-FFF2-40B4-BE49-F238E27FC236}">
                  <a16:creationId xmlns:a16="http://schemas.microsoft.com/office/drawing/2014/main" id="{B1415AE4-A038-4364-86F2-6DCF28C42062}"/>
                </a:ext>
              </a:extLst>
            </p:cNvPr>
            <p:cNvGrpSpPr/>
            <p:nvPr/>
          </p:nvGrpSpPr>
          <p:grpSpPr>
            <a:xfrm>
              <a:off x="4725210" y="5418711"/>
              <a:ext cx="9075906" cy="4212077"/>
              <a:chOff x="38910" y="1322961"/>
              <a:chExt cx="9075906" cy="4212077"/>
            </a:xfrm>
          </p:grpSpPr>
          <p:sp>
            <p:nvSpPr>
              <p:cNvPr id="4" name="Rectangle 3">
                <a:extLst>
                  <a:ext uri="{FF2B5EF4-FFF2-40B4-BE49-F238E27FC236}">
                    <a16:creationId xmlns:a16="http://schemas.microsoft.com/office/drawing/2014/main" id="{DC37B68F-BF36-4482-A2DD-61814B2AC24D}"/>
                  </a:ext>
                </a:extLst>
              </p:cNvPr>
              <p:cNvSpPr/>
              <p:nvPr/>
            </p:nvSpPr>
            <p:spPr>
              <a:xfrm>
                <a:off x="38910" y="1322961"/>
                <a:ext cx="9075906" cy="421207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5" name="Straight Connector 4">
                <a:extLst>
                  <a:ext uri="{FF2B5EF4-FFF2-40B4-BE49-F238E27FC236}">
                    <a16:creationId xmlns:a16="http://schemas.microsoft.com/office/drawing/2014/main" id="{8B415562-E537-454D-8FBB-E9E88A436930}"/>
                  </a:ext>
                </a:extLst>
              </p:cNvPr>
              <p:cNvCxnSpPr>
                <a:cxnSpLocks/>
              </p:cNvCxnSpPr>
              <p:nvPr/>
            </p:nvCxnSpPr>
            <p:spPr>
              <a:xfrm>
                <a:off x="4956242" y="1322961"/>
                <a:ext cx="0" cy="42120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9BED18A2-0315-4DCD-934F-97D4B0298EE7}"/>
                </a:ext>
              </a:extLst>
            </p:cNvPr>
            <p:cNvSpPr txBox="1"/>
            <p:nvPr/>
          </p:nvSpPr>
          <p:spPr>
            <a:xfrm>
              <a:off x="4883284" y="5686900"/>
              <a:ext cx="4601184" cy="4154984"/>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Do not:</a:t>
              </a:r>
            </a:p>
            <a:p>
              <a:pPr marL="742950" lvl="1" indent="-285750">
                <a:buFont typeface="Arial" panose="020B0604020202020204" pitchFamily="34" charset="0"/>
                <a:buChar char="•"/>
              </a:pPr>
              <a:r>
                <a:rPr lang="en-US" sz="3600" dirty="0">
                  <a:solidFill>
                    <a:schemeClr val="bg1"/>
                  </a:solidFill>
                </a:rPr>
                <a:t>Point lasers at your face</a:t>
              </a:r>
            </a:p>
            <a:p>
              <a:pPr marL="742950" lvl="1" indent="-285750">
                <a:buFont typeface="Arial" panose="020B0604020202020204" pitchFamily="34" charset="0"/>
                <a:buChar char="•"/>
              </a:pPr>
              <a:r>
                <a:rPr lang="en-US" sz="3600" dirty="0">
                  <a:solidFill>
                    <a:schemeClr val="bg1"/>
                  </a:solidFill>
                </a:rPr>
                <a:t>Point lasers at other people</a:t>
              </a:r>
            </a:p>
            <a:p>
              <a:pPr marL="742950" lvl="1" indent="-285750">
                <a:buFont typeface="Arial" panose="020B0604020202020204" pitchFamily="34" charset="0"/>
                <a:buChar char="•"/>
              </a:pPr>
              <a:r>
                <a:rPr lang="en-US" sz="3600" dirty="0">
                  <a:solidFill>
                    <a:schemeClr val="bg1"/>
                  </a:solidFill>
                </a:rPr>
                <a:t>Hold the thermometer close to heat lamps</a:t>
              </a:r>
            </a:p>
            <a:p>
              <a:pPr marL="285750" indent="-285750">
                <a:buFont typeface="Arial" panose="020B0604020202020204" pitchFamily="34" charset="0"/>
                <a:buChar char="•"/>
              </a:pPr>
              <a:r>
                <a:rPr lang="en-US" sz="3600" dirty="0">
                  <a:solidFill>
                    <a:schemeClr val="bg1"/>
                  </a:solidFill>
                </a:rPr>
                <a:t>Do:</a:t>
              </a:r>
            </a:p>
            <a:p>
              <a:pPr marL="742950" lvl="1" indent="-285750">
                <a:buFont typeface="Arial" panose="020B0604020202020204" pitchFamily="34" charset="0"/>
                <a:buChar char="•"/>
              </a:pPr>
              <a:r>
                <a:rPr lang="en-US" sz="3600" dirty="0">
                  <a:solidFill>
                    <a:schemeClr val="bg1"/>
                  </a:solidFill>
                </a:rPr>
                <a:t>Take a reading of your own skin or a safe surface</a:t>
              </a:r>
            </a:p>
            <a:p>
              <a:pPr marL="742950" lvl="1" indent="-285750">
                <a:buFont typeface="Arial" panose="020B0604020202020204" pitchFamily="34" charset="0"/>
                <a:buChar char="•"/>
              </a:pPr>
              <a:r>
                <a:rPr lang="en-US" sz="3600" dirty="0">
                  <a:solidFill>
                    <a:schemeClr val="bg1"/>
                  </a:solidFill>
                </a:rPr>
                <a:t>Hold the thermometer about a foot away from the sample</a:t>
              </a:r>
            </a:p>
            <a:p>
              <a:pPr marL="742950" lvl="1" indent="-285750">
                <a:buFont typeface="Arial" panose="020B0604020202020204" pitchFamily="34" charset="0"/>
                <a:buChar char="•"/>
              </a:pPr>
              <a:endParaRPr lang="en-US" sz="3600" dirty="0">
                <a:solidFill>
                  <a:schemeClr val="bg1"/>
                </a:solidFill>
              </a:endParaRPr>
            </a:p>
          </p:txBody>
        </p:sp>
      </p:grpSp>
      <p:sp>
        <p:nvSpPr>
          <p:cNvPr id="7" name="TextBox 6">
            <a:extLst>
              <a:ext uri="{FF2B5EF4-FFF2-40B4-BE49-F238E27FC236}">
                <a16:creationId xmlns:a16="http://schemas.microsoft.com/office/drawing/2014/main" id="{C446A1AF-D307-4360-9201-37368A66D95C}"/>
              </a:ext>
            </a:extLst>
          </p:cNvPr>
          <p:cNvSpPr txBox="1"/>
          <p:nvPr/>
        </p:nvSpPr>
        <p:spPr>
          <a:xfrm>
            <a:off x="2482377" y="2580068"/>
            <a:ext cx="14320330" cy="1569660"/>
          </a:xfrm>
          <a:prstGeom prst="rect">
            <a:avLst/>
          </a:prstGeom>
          <a:noFill/>
        </p:spPr>
        <p:txBody>
          <a:bodyPr wrap="none" rtlCol="0">
            <a:spAutoFit/>
          </a:bodyPr>
          <a:lstStyle/>
          <a:p>
            <a:r>
              <a:rPr lang="en-US" sz="9600" dirty="0">
                <a:solidFill>
                  <a:schemeClr val="bg1"/>
                </a:solidFill>
              </a:rPr>
              <a:t>Infrared Laser Thermometer</a:t>
            </a:r>
          </a:p>
        </p:txBody>
      </p:sp>
      <p:pic>
        <p:nvPicPr>
          <p:cNvPr id="8" name="Picture 7">
            <a:extLst>
              <a:ext uri="{FF2B5EF4-FFF2-40B4-BE49-F238E27FC236}">
                <a16:creationId xmlns:a16="http://schemas.microsoft.com/office/drawing/2014/main" id="{C86FFECA-7494-4142-8E50-AEC49EAFC4D3}"/>
              </a:ext>
            </a:extLst>
          </p:cNvPr>
          <p:cNvPicPr>
            <a:picLocks noChangeAspect="1"/>
          </p:cNvPicPr>
          <p:nvPr/>
        </p:nvPicPr>
        <p:blipFill rotWithShape="1">
          <a:blip r:embed="rId3">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13803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click to edit">
            <a:extLst>
              <a:ext uri="{FF2B5EF4-FFF2-40B4-BE49-F238E27FC236}">
                <a16:creationId xmlns:a16="http://schemas.microsoft.com/office/drawing/2014/main" id="{3912F2C9-B609-4CE4-8114-5B5B3F863FDF}"/>
              </a:ext>
            </a:extLst>
          </p:cNvPr>
          <p:cNvSpPr txBox="1">
            <a:spLocks/>
          </p:cNvSpPr>
          <p:nvPr/>
        </p:nvSpPr>
        <p:spPr>
          <a:xfrm>
            <a:off x="707366" y="2936866"/>
            <a:ext cx="16873268" cy="9398907"/>
          </a:xfrm>
          <a:prstGeom prst="rect">
            <a:avLst/>
          </a:prstGeom>
        </p:spPr>
        <p:txBody>
          <a:bodyPr>
            <a:normAutofit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7000"/>
              </a:lnSpc>
              <a:spcBef>
                <a:spcPts val="900"/>
              </a:spcBef>
              <a:buNone/>
            </a:pPr>
            <a:r>
              <a:rPr lang="en-US" sz="60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Alignment to Utah 6</a:t>
            </a:r>
            <a:r>
              <a:rPr lang="en-US" sz="6000" b="1" baseline="300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th</a:t>
            </a:r>
            <a:r>
              <a:rPr lang="en-US" sz="60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Grade </a:t>
            </a:r>
            <a:r>
              <a:rPr lang="en-US" sz="6000" b="1" dirty="0" err="1">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SEEd</a:t>
            </a:r>
            <a:r>
              <a:rPr lang="en-US" sz="60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 Standards</a:t>
            </a:r>
          </a:p>
          <a:p>
            <a:pPr marL="0" indent="0" algn="ctr">
              <a:lnSpc>
                <a:spcPct val="107000"/>
              </a:lnSpc>
              <a:spcBef>
                <a:spcPts val="900"/>
              </a:spcBef>
              <a:buNone/>
            </a:pPr>
            <a:endParaRPr lang="en-US" sz="27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50"/>
              </a:spcBef>
            </a:pPr>
            <a:r>
              <a:rPr lang="en-US" sz="44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Strand 6.2: Energy Affects Matter</a:t>
            </a:r>
          </a:p>
          <a:p>
            <a:pPr>
              <a:lnSpc>
                <a:spcPct val="107000"/>
              </a:lnSpc>
              <a:spcBef>
                <a:spcPts val="4"/>
              </a:spcBef>
              <a:spcAft>
                <a:spcPts val="600"/>
              </a:spcAft>
            </a:pP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Matter and energy are fundamental components of the universe. Matter is anything that has mass and takes up space. Transfer of energy creates change in matter. Changes between general states of matter can occur through the transfer of energy. Density describes how closely matter is packed together. Substances with a higher density have more matter in a given space than substances with a lower density. Changes in heat energy can alter the density of a material. Insulators resist the transfer of heat energy, while conductors easily transfer heat energy. These differences in energy flow can be used to design products to meet the needs of society.</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
              </a:spcBef>
            </a:pPr>
            <a:endParaRPr lang="en-US" sz="32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50"/>
              </a:spcBef>
            </a:pPr>
            <a:r>
              <a:rPr lang="en-US" sz="44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Standard 6.2.3</a:t>
            </a:r>
          </a:p>
          <a:p>
            <a:pPr>
              <a:lnSpc>
                <a:spcPct val="107000"/>
              </a:lnSpc>
              <a:spcBef>
                <a:spcPts val="0"/>
              </a:spcBef>
              <a:spcAft>
                <a:spcPts val="600"/>
              </a:spcAft>
            </a:pP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Plan and carry out an investigation</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to determine the relationship between temperature, the amount of heat transferred, and the change of average particle motion in various types or amounts of </a:t>
            </a:r>
            <a:r>
              <a:rPr lang="en-US" sz="3200" u="sng" dirty="0">
                <a:solidFill>
                  <a:schemeClr val="accent2"/>
                </a:solidFill>
                <a:latin typeface="Calibri" panose="020F0502020204030204" pitchFamily="34" charset="0"/>
                <a:ea typeface="Calibri" panose="020F0502020204030204" pitchFamily="34" charset="0"/>
                <a:cs typeface="Calibri" panose="020F0502020204030204" pitchFamily="34" charset="0"/>
              </a:rPr>
              <a:t>matter</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Emphasize recording and evaluating data and communicating the results of the investigation</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endParaRPr lang="en-US" sz="2700" dirty="0">
              <a:solidFill>
                <a:schemeClr val="bg1"/>
              </a:solidFill>
            </a:endParaRPr>
          </a:p>
        </p:txBody>
      </p:sp>
      <p:pic>
        <p:nvPicPr>
          <p:cNvPr id="3" name="Picture 2">
            <a:extLst>
              <a:ext uri="{FF2B5EF4-FFF2-40B4-BE49-F238E27FC236}">
                <a16:creationId xmlns:a16="http://schemas.microsoft.com/office/drawing/2014/main" id="{4879A3DC-9987-4413-B440-FC3CAA7F9BDA}"/>
              </a:ext>
            </a:extLst>
          </p:cNvPr>
          <p:cNvPicPr>
            <a:picLocks noChangeAspect="1"/>
          </p:cNvPicPr>
          <p:nvPr/>
        </p:nvPicPr>
        <p:blipFill rotWithShape="1">
          <a:blip r:embed="rId2">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3827746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1BEA1C-2536-4795-80F7-91EB1E5A366E}"/>
              </a:ext>
            </a:extLst>
          </p:cNvPr>
          <p:cNvPicPr>
            <a:picLocks noChangeAspect="1"/>
          </p:cNvPicPr>
          <p:nvPr/>
        </p:nvPicPr>
        <p:blipFill>
          <a:blip r:embed="rId2"/>
          <a:stretch>
            <a:fillRect/>
          </a:stretch>
        </p:blipFill>
        <p:spPr>
          <a:xfrm>
            <a:off x="320269" y="3011758"/>
            <a:ext cx="17647462" cy="7692484"/>
          </a:xfrm>
          <a:prstGeom prst="rect">
            <a:avLst/>
          </a:prstGeom>
        </p:spPr>
      </p:pic>
      <p:pic>
        <p:nvPicPr>
          <p:cNvPr id="4" name="Picture 3">
            <a:extLst>
              <a:ext uri="{FF2B5EF4-FFF2-40B4-BE49-F238E27FC236}">
                <a16:creationId xmlns:a16="http://schemas.microsoft.com/office/drawing/2014/main" id="{A69DDADC-CF7F-41B3-A965-1E54E7FCD2C4}"/>
              </a:ext>
            </a:extLst>
          </p:cNvPr>
          <p:cNvPicPr>
            <a:picLocks noChangeAspect="1"/>
          </p:cNvPicPr>
          <p:nvPr/>
        </p:nvPicPr>
        <p:blipFill rotWithShape="1">
          <a:blip r:embed="rId3">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63844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131215-5C98-4E73-91D5-3371CB5FAD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269" y="3011758"/>
            <a:ext cx="17647462" cy="8814098"/>
          </a:xfrm>
          <a:prstGeom prst="rect">
            <a:avLst/>
          </a:prstGeom>
        </p:spPr>
      </p:pic>
      <p:pic>
        <p:nvPicPr>
          <p:cNvPr id="4" name="Picture 3">
            <a:extLst>
              <a:ext uri="{FF2B5EF4-FFF2-40B4-BE49-F238E27FC236}">
                <a16:creationId xmlns:a16="http://schemas.microsoft.com/office/drawing/2014/main" id="{A69DDADC-CF7F-41B3-A965-1E54E7FCD2C4}"/>
              </a:ext>
            </a:extLst>
          </p:cNvPr>
          <p:cNvPicPr>
            <a:picLocks noChangeAspect="1"/>
          </p:cNvPicPr>
          <p:nvPr/>
        </p:nvPicPr>
        <p:blipFill rotWithShape="1">
          <a:blip r:embed="rId3">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3222507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CBF3979-B825-410F-BB41-5286A35D4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1326404"/>
          </a:xfrm>
          <a:prstGeom prst="rect">
            <a:avLst/>
          </a:prstGeom>
        </p:spPr>
      </p:pic>
      <p:sp>
        <p:nvSpPr>
          <p:cNvPr id="3" name="Rectangle 2">
            <a:extLst>
              <a:ext uri="{FF2B5EF4-FFF2-40B4-BE49-F238E27FC236}">
                <a16:creationId xmlns:a16="http://schemas.microsoft.com/office/drawing/2014/main" id="{FB558962-311B-45F6-BA6F-E4B7DE679168}"/>
              </a:ext>
            </a:extLst>
          </p:cNvPr>
          <p:cNvSpPr/>
          <p:nvPr/>
        </p:nvSpPr>
        <p:spPr>
          <a:xfrm>
            <a:off x="1932712" y="11821209"/>
            <a:ext cx="13885176" cy="552930"/>
          </a:xfrm>
          <a:prstGeom prst="rect">
            <a:avLst/>
          </a:prstGeom>
          <a:gradFill flip="none" rotWithShape="1">
            <a:gsLst>
              <a:gs pos="0">
                <a:srgbClr val="500000"/>
              </a:gs>
              <a:gs pos="59000">
                <a:srgbClr val="80D828"/>
              </a:gs>
              <a:gs pos="19000">
                <a:srgbClr val="FF0000"/>
              </a:gs>
              <a:gs pos="46000">
                <a:srgbClr val="FFFF00"/>
              </a:gs>
              <a:gs pos="81000">
                <a:srgbClr val="00B05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extBox 6">
            <a:extLst>
              <a:ext uri="{FF2B5EF4-FFF2-40B4-BE49-F238E27FC236}">
                <a16:creationId xmlns:a16="http://schemas.microsoft.com/office/drawing/2014/main" id="{15E73F3E-FEFD-4F6E-B56E-125CA67DEFAD}"/>
              </a:ext>
            </a:extLst>
          </p:cNvPr>
          <p:cNvSpPr txBox="1"/>
          <p:nvPr/>
        </p:nvSpPr>
        <p:spPr>
          <a:xfrm>
            <a:off x="0" y="11707829"/>
            <a:ext cx="1460656" cy="646331"/>
          </a:xfrm>
          <a:prstGeom prst="rect">
            <a:avLst/>
          </a:prstGeom>
          <a:noFill/>
        </p:spPr>
        <p:txBody>
          <a:bodyPr wrap="none" rtlCol="0">
            <a:spAutoFit/>
          </a:bodyPr>
          <a:lstStyle/>
          <a:p>
            <a:r>
              <a:rPr lang="en-US" sz="3600" b="1" dirty="0">
                <a:solidFill>
                  <a:schemeClr val="bg1"/>
                </a:solidFill>
              </a:rPr>
              <a:t>~ 85° F</a:t>
            </a:r>
          </a:p>
        </p:txBody>
      </p:sp>
      <p:sp>
        <p:nvSpPr>
          <p:cNvPr id="44" name="TextBox 43">
            <a:extLst>
              <a:ext uri="{FF2B5EF4-FFF2-40B4-BE49-F238E27FC236}">
                <a16:creationId xmlns:a16="http://schemas.microsoft.com/office/drawing/2014/main" id="{FA95AB40-0C09-4BB5-A0D6-9D13F96E72F1}"/>
              </a:ext>
            </a:extLst>
          </p:cNvPr>
          <p:cNvSpPr txBox="1"/>
          <p:nvPr/>
        </p:nvSpPr>
        <p:spPr>
          <a:xfrm>
            <a:off x="16007857" y="11707539"/>
            <a:ext cx="1694695" cy="646331"/>
          </a:xfrm>
          <a:prstGeom prst="rect">
            <a:avLst/>
          </a:prstGeom>
          <a:noFill/>
        </p:spPr>
        <p:txBody>
          <a:bodyPr wrap="none" rtlCol="0">
            <a:spAutoFit/>
          </a:bodyPr>
          <a:lstStyle/>
          <a:p>
            <a:r>
              <a:rPr lang="en-US" sz="3600" b="1" dirty="0">
                <a:solidFill>
                  <a:schemeClr val="bg1"/>
                </a:solidFill>
              </a:rPr>
              <a:t>~ 150° F</a:t>
            </a:r>
          </a:p>
        </p:txBody>
      </p:sp>
      <p:sp>
        <p:nvSpPr>
          <p:cNvPr id="47" name="TextBox 46">
            <a:extLst>
              <a:ext uri="{FF2B5EF4-FFF2-40B4-BE49-F238E27FC236}">
                <a16:creationId xmlns:a16="http://schemas.microsoft.com/office/drawing/2014/main" id="{59EF4001-6A33-439E-B749-9CF9976E2C2D}"/>
              </a:ext>
            </a:extLst>
          </p:cNvPr>
          <p:cNvSpPr txBox="1"/>
          <p:nvPr/>
        </p:nvSpPr>
        <p:spPr>
          <a:xfrm>
            <a:off x="1" y="12691631"/>
            <a:ext cx="5796587" cy="646331"/>
          </a:xfrm>
          <a:prstGeom prst="rect">
            <a:avLst/>
          </a:prstGeom>
          <a:noFill/>
        </p:spPr>
        <p:txBody>
          <a:bodyPr wrap="none" rtlCol="0">
            <a:spAutoFit/>
          </a:bodyPr>
          <a:lstStyle/>
          <a:p>
            <a:r>
              <a:rPr lang="en-US" sz="3600" b="1" dirty="0">
                <a:solidFill>
                  <a:schemeClr val="bg1"/>
                </a:solidFill>
              </a:rPr>
              <a:t>Mostly Water and Vegetation</a:t>
            </a:r>
          </a:p>
        </p:txBody>
      </p:sp>
      <p:sp>
        <p:nvSpPr>
          <p:cNvPr id="48" name="TextBox 47">
            <a:extLst>
              <a:ext uri="{FF2B5EF4-FFF2-40B4-BE49-F238E27FC236}">
                <a16:creationId xmlns:a16="http://schemas.microsoft.com/office/drawing/2014/main" id="{21853680-9632-4CD5-BB23-51127FAB361C}"/>
              </a:ext>
            </a:extLst>
          </p:cNvPr>
          <p:cNvSpPr txBox="1"/>
          <p:nvPr/>
        </p:nvSpPr>
        <p:spPr>
          <a:xfrm>
            <a:off x="12267575" y="12691631"/>
            <a:ext cx="5454827" cy="646331"/>
          </a:xfrm>
          <a:prstGeom prst="rect">
            <a:avLst/>
          </a:prstGeom>
          <a:noFill/>
        </p:spPr>
        <p:txBody>
          <a:bodyPr wrap="none" rtlCol="0">
            <a:spAutoFit/>
          </a:bodyPr>
          <a:lstStyle/>
          <a:p>
            <a:r>
              <a:rPr lang="en-US" sz="3600" b="1" dirty="0">
                <a:solidFill>
                  <a:schemeClr val="bg1"/>
                </a:solidFill>
              </a:rPr>
              <a:t>Mostly Roads and Buildings</a:t>
            </a:r>
          </a:p>
        </p:txBody>
      </p:sp>
    </p:spTree>
    <p:extLst>
      <p:ext uri="{BB962C8B-B14F-4D97-AF65-F5344CB8AC3E}">
        <p14:creationId xmlns:p14="http://schemas.microsoft.com/office/powerpoint/2010/main" val="259804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74A899-A6EC-43C6-ADE0-6F01F9B4FB77}"/>
              </a:ext>
            </a:extLst>
          </p:cNvPr>
          <p:cNvSpPr txBox="1">
            <a:spLocks/>
          </p:cNvSpPr>
          <p:nvPr/>
        </p:nvSpPr>
        <p:spPr>
          <a:xfrm>
            <a:off x="1257300" y="4712587"/>
            <a:ext cx="15773400" cy="4290826"/>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9600" dirty="0">
                <a:solidFill>
                  <a:schemeClr val="bg1"/>
                </a:solidFill>
                <a:latin typeface="Metric Semibold" panose="020B0703030202060203" pitchFamily="34" charset="0"/>
              </a:rPr>
              <a:t>What Is Heat</a:t>
            </a:r>
            <a:br>
              <a:rPr lang="en-US" sz="9600" dirty="0">
                <a:solidFill>
                  <a:schemeClr val="bg1"/>
                </a:solidFill>
                <a:latin typeface="Metric Semibold" panose="020B0703030202060203" pitchFamily="34" charset="0"/>
              </a:rPr>
            </a:br>
            <a:r>
              <a:rPr lang="en-US" sz="9600" dirty="0">
                <a:solidFill>
                  <a:schemeClr val="bg1"/>
                </a:solidFill>
                <a:latin typeface="Metric Semibold" panose="020B0703030202060203" pitchFamily="34" charset="0"/>
              </a:rPr>
              <a:t>and</a:t>
            </a:r>
            <a:br>
              <a:rPr lang="en-US" sz="9600" dirty="0">
                <a:solidFill>
                  <a:schemeClr val="bg1"/>
                </a:solidFill>
                <a:latin typeface="Metric Semibold" panose="020B0703030202060203" pitchFamily="34" charset="0"/>
              </a:rPr>
            </a:br>
            <a:r>
              <a:rPr lang="en-US" sz="9600" dirty="0">
                <a:solidFill>
                  <a:schemeClr val="bg1"/>
                </a:solidFill>
                <a:latin typeface="Metric Semibold" panose="020B0703030202060203" pitchFamily="34" charset="0"/>
              </a:rPr>
              <a:t>How Is It Transferred?</a:t>
            </a:r>
          </a:p>
        </p:txBody>
      </p:sp>
    </p:spTree>
    <p:extLst>
      <p:ext uri="{BB962C8B-B14F-4D97-AF65-F5344CB8AC3E}">
        <p14:creationId xmlns:p14="http://schemas.microsoft.com/office/powerpoint/2010/main" val="183229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C7ED0-0D98-474C-AC50-3785C3423447}"/>
              </a:ext>
            </a:extLst>
          </p:cNvPr>
          <p:cNvPicPr>
            <a:picLocks noChangeAspect="1"/>
          </p:cNvPicPr>
          <p:nvPr/>
        </p:nvPicPr>
        <p:blipFill rotWithShape="1">
          <a:blip r:embed="rId2">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
        <p:nvSpPr>
          <p:cNvPr id="4" name="Sun 3">
            <a:extLst>
              <a:ext uri="{FF2B5EF4-FFF2-40B4-BE49-F238E27FC236}">
                <a16:creationId xmlns:a16="http://schemas.microsoft.com/office/drawing/2014/main" id="{480A7631-BEB5-4F91-9FD1-B35933F42695}"/>
              </a:ext>
            </a:extLst>
          </p:cNvPr>
          <p:cNvSpPr>
            <a:spLocks noChangeAspect="1"/>
          </p:cNvSpPr>
          <p:nvPr/>
        </p:nvSpPr>
        <p:spPr>
          <a:xfrm>
            <a:off x="379384" y="6571946"/>
            <a:ext cx="3009901" cy="3009901"/>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5" name="Picture 4">
            <a:extLst>
              <a:ext uri="{FF2B5EF4-FFF2-40B4-BE49-F238E27FC236}">
                <a16:creationId xmlns:a16="http://schemas.microsoft.com/office/drawing/2014/main" id="{C3032F61-623C-452B-9B9C-A484040F63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75037" y="6571946"/>
            <a:ext cx="3009900" cy="3009900"/>
          </a:xfrm>
          <a:prstGeom prst="rect">
            <a:avLst/>
          </a:prstGeom>
        </p:spPr>
      </p:pic>
      <p:sp>
        <p:nvSpPr>
          <p:cNvPr id="10" name="TextBox 9">
            <a:extLst>
              <a:ext uri="{FF2B5EF4-FFF2-40B4-BE49-F238E27FC236}">
                <a16:creationId xmlns:a16="http://schemas.microsoft.com/office/drawing/2014/main" id="{A1B15872-1F40-4BE8-977A-14894D24021B}"/>
              </a:ext>
            </a:extLst>
          </p:cNvPr>
          <p:cNvSpPr txBox="1"/>
          <p:nvPr/>
        </p:nvSpPr>
        <p:spPr>
          <a:xfrm>
            <a:off x="4135026" y="10019297"/>
            <a:ext cx="1752600" cy="1015663"/>
          </a:xfrm>
          <a:prstGeom prst="rect">
            <a:avLst/>
          </a:prstGeom>
          <a:noFill/>
        </p:spPr>
        <p:txBody>
          <a:bodyPr wrap="square">
            <a:spAutoFit/>
          </a:bodyPr>
          <a:lstStyle/>
          <a:p>
            <a:r>
              <a:rPr lang="en-US" sz="6000" dirty="0">
                <a:solidFill>
                  <a:schemeClr val="bg1"/>
                </a:solidFill>
                <a:latin typeface="Metric Semibold" panose="020B0703030202060203" pitchFamily="34" charset="0"/>
              </a:rPr>
              <a:t>Heat</a:t>
            </a:r>
            <a:endParaRPr lang="en-US" sz="6000" dirty="0"/>
          </a:p>
        </p:txBody>
      </p:sp>
      <p:sp>
        <p:nvSpPr>
          <p:cNvPr id="11" name="TextBox 10">
            <a:extLst>
              <a:ext uri="{FF2B5EF4-FFF2-40B4-BE49-F238E27FC236}">
                <a16:creationId xmlns:a16="http://schemas.microsoft.com/office/drawing/2014/main" id="{ACAD9A37-6907-4252-B476-3D7C3E49D9F6}"/>
              </a:ext>
            </a:extLst>
          </p:cNvPr>
          <p:cNvSpPr txBox="1"/>
          <p:nvPr/>
        </p:nvSpPr>
        <p:spPr>
          <a:xfrm>
            <a:off x="12066191" y="10019297"/>
            <a:ext cx="4173565" cy="1015663"/>
          </a:xfrm>
          <a:prstGeom prst="rect">
            <a:avLst/>
          </a:prstGeom>
          <a:noFill/>
        </p:spPr>
        <p:txBody>
          <a:bodyPr wrap="square">
            <a:spAutoFit/>
          </a:bodyPr>
          <a:lstStyle/>
          <a:p>
            <a:r>
              <a:rPr lang="en-US" sz="6000" dirty="0">
                <a:solidFill>
                  <a:schemeClr val="bg1"/>
                </a:solidFill>
                <a:latin typeface="Metric Semibold" panose="020B0703030202060203" pitchFamily="34" charset="0"/>
              </a:rPr>
              <a:t>Temperature</a:t>
            </a:r>
            <a:endParaRPr lang="en-US" sz="6000" dirty="0"/>
          </a:p>
        </p:txBody>
      </p:sp>
      <p:grpSp>
        <p:nvGrpSpPr>
          <p:cNvPr id="16" name="Group 15">
            <a:extLst>
              <a:ext uri="{FF2B5EF4-FFF2-40B4-BE49-F238E27FC236}">
                <a16:creationId xmlns:a16="http://schemas.microsoft.com/office/drawing/2014/main" id="{94C6CAEB-033C-4A6D-8E6A-34CC2ED7447D}"/>
              </a:ext>
            </a:extLst>
          </p:cNvPr>
          <p:cNvGrpSpPr/>
          <p:nvPr/>
        </p:nvGrpSpPr>
        <p:grpSpPr>
          <a:xfrm>
            <a:off x="11380209" y="5841503"/>
            <a:ext cx="5520148" cy="3740344"/>
            <a:chOff x="11380209" y="5841503"/>
            <a:chExt cx="5520148" cy="3740344"/>
          </a:xfrm>
        </p:grpSpPr>
        <p:pic>
          <p:nvPicPr>
            <p:cNvPr id="6" name="Picture 5" descr="Arrow&#10;&#10;Description automatically generated">
              <a:extLst>
                <a:ext uri="{FF2B5EF4-FFF2-40B4-BE49-F238E27FC236}">
                  <a16:creationId xmlns:a16="http://schemas.microsoft.com/office/drawing/2014/main" id="{3418E941-4668-4D40-B3F5-4CF871223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4972" y="6134494"/>
              <a:ext cx="1504950" cy="1504950"/>
            </a:xfrm>
            <a:prstGeom prst="rect">
              <a:avLst/>
            </a:prstGeom>
          </p:spPr>
        </p:pic>
        <p:pic>
          <p:nvPicPr>
            <p:cNvPr id="7" name="Picture 6">
              <a:extLst>
                <a:ext uri="{FF2B5EF4-FFF2-40B4-BE49-F238E27FC236}">
                  <a16:creationId xmlns:a16="http://schemas.microsoft.com/office/drawing/2014/main" id="{F9DA5E55-5129-4708-92F9-AB025E5269B5}"/>
                </a:ext>
              </a:extLst>
            </p:cNvPr>
            <p:cNvPicPr>
              <a:picLocks noChangeAspect="1"/>
            </p:cNvPicPr>
            <p:nvPr/>
          </p:nvPicPr>
          <p:blipFill rotWithShape="1">
            <a:blip r:embed="rId5">
              <a:extLst>
                <a:ext uri="{28A0092B-C50C-407E-A947-70E740481C1C}">
                  <a14:useLocalDpi xmlns:a14="http://schemas.microsoft.com/office/drawing/2010/main" val="0"/>
                </a:ext>
              </a:extLst>
            </a:blip>
            <a:srcRect l="-2472"/>
            <a:stretch/>
          </p:blipFill>
          <p:spPr>
            <a:xfrm>
              <a:off x="15028699" y="5841503"/>
              <a:ext cx="1871658" cy="1826514"/>
            </a:xfrm>
            <a:prstGeom prst="rect">
              <a:avLst/>
            </a:prstGeom>
          </p:spPr>
        </p:pic>
        <p:pic>
          <p:nvPicPr>
            <p:cNvPr id="12" name="Picture 11">
              <a:extLst>
                <a:ext uri="{FF2B5EF4-FFF2-40B4-BE49-F238E27FC236}">
                  <a16:creationId xmlns:a16="http://schemas.microsoft.com/office/drawing/2014/main" id="{615F12CE-A908-43FD-8FEB-DBD1A3856DEC}"/>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1380209" y="6571947"/>
              <a:ext cx="3009900" cy="3009900"/>
            </a:xfrm>
            <a:prstGeom prst="rect">
              <a:avLst/>
            </a:prstGeom>
          </p:spPr>
        </p:pic>
        <p:pic>
          <p:nvPicPr>
            <p:cNvPr id="13" name="Picture 12">
              <a:extLst>
                <a:ext uri="{FF2B5EF4-FFF2-40B4-BE49-F238E27FC236}">
                  <a16:creationId xmlns:a16="http://schemas.microsoft.com/office/drawing/2014/main" id="{80BFF8C9-A65B-43FE-9416-A8311B0F225E}"/>
                </a:ext>
              </a:extLst>
            </p:cNvPr>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rcRect/>
            <a:stretch/>
          </p:blipFill>
          <p:spPr>
            <a:xfrm>
              <a:off x="13807391" y="6571946"/>
              <a:ext cx="3009900" cy="3009900"/>
            </a:xfrm>
            <a:prstGeom prst="rect">
              <a:avLst/>
            </a:prstGeom>
          </p:spPr>
        </p:pic>
      </p:grpSp>
      <p:sp>
        <p:nvSpPr>
          <p:cNvPr id="15" name="Arrow: Right 14">
            <a:extLst>
              <a:ext uri="{FF2B5EF4-FFF2-40B4-BE49-F238E27FC236}">
                <a16:creationId xmlns:a16="http://schemas.microsoft.com/office/drawing/2014/main" id="{B56C7169-6F8F-4B39-8519-C7C9CEC633DD}"/>
              </a:ext>
            </a:extLst>
          </p:cNvPr>
          <p:cNvSpPr/>
          <p:nvPr/>
        </p:nvSpPr>
        <p:spPr>
          <a:xfrm>
            <a:off x="3106272" y="8296972"/>
            <a:ext cx="3226016" cy="276388"/>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FFAD2B7-EC10-4194-A61F-24C48D7C5CC7}"/>
              </a:ext>
            </a:extLst>
          </p:cNvPr>
          <p:cNvSpPr/>
          <p:nvPr/>
        </p:nvSpPr>
        <p:spPr>
          <a:xfrm>
            <a:off x="4274618" y="7938702"/>
            <a:ext cx="3226016" cy="276388"/>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DD946A2B-19D9-46B0-A8D2-BFAA1C0B9A89}"/>
              </a:ext>
            </a:extLst>
          </p:cNvPr>
          <p:cNvSpPr/>
          <p:nvPr/>
        </p:nvSpPr>
        <p:spPr>
          <a:xfrm>
            <a:off x="3749021" y="7580432"/>
            <a:ext cx="3226016" cy="276388"/>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BCC3939-CB26-16B8-095E-CDBA93513BC4}"/>
              </a:ext>
            </a:extLst>
          </p:cNvPr>
          <p:cNvSpPr txBox="1"/>
          <p:nvPr/>
        </p:nvSpPr>
        <p:spPr>
          <a:xfrm>
            <a:off x="3068985" y="11034960"/>
            <a:ext cx="3884682" cy="769441"/>
          </a:xfrm>
          <a:prstGeom prst="rect">
            <a:avLst/>
          </a:prstGeom>
          <a:noFill/>
        </p:spPr>
        <p:txBody>
          <a:bodyPr wrap="square">
            <a:spAutoFit/>
          </a:bodyPr>
          <a:lstStyle/>
          <a:p>
            <a:r>
              <a:rPr lang="en-US" sz="4400" b="0" i="0" u="none" strike="noStrike" cap="none" spc="0" baseline="0" dirty="0">
                <a:solidFill>
                  <a:schemeClr val="bg1"/>
                </a:solidFill>
                <a:uFillTx/>
                <a:latin typeface="+mn-lt"/>
                <a:ea typeface="+mn-ea"/>
                <a:cs typeface="+mn-cs"/>
                <a:sym typeface="Metric Regular"/>
              </a:rPr>
              <a:t>Form of energy</a:t>
            </a:r>
            <a:endParaRPr lang="en-US" sz="4400" dirty="0"/>
          </a:p>
        </p:txBody>
      </p:sp>
      <p:sp>
        <p:nvSpPr>
          <p:cNvPr id="9" name="TextBox 8">
            <a:extLst>
              <a:ext uri="{FF2B5EF4-FFF2-40B4-BE49-F238E27FC236}">
                <a16:creationId xmlns:a16="http://schemas.microsoft.com/office/drawing/2014/main" id="{F1081456-FCC2-6E7D-E893-DC355C2020C4}"/>
              </a:ext>
            </a:extLst>
          </p:cNvPr>
          <p:cNvSpPr txBox="1"/>
          <p:nvPr/>
        </p:nvSpPr>
        <p:spPr>
          <a:xfrm>
            <a:off x="11500432" y="11034960"/>
            <a:ext cx="4858979" cy="1446550"/>
          </a:xfrm>
          <a:prstGeom prst="rect">
            <a:avLst/>
          </a:prstGeom>
          <a:noFill/>
        </p:spPr>
        <p:txBody>
          <a:bodyPr wrap="square">
            <a:spAutoFit/>
          </a:bodyPr>
          <a:lstStyle/>
          <a:p>
            <a:pPr algn="ctr"/>
            <a:r>
              <a:rPr lang="en-US" sz="4400" b="0" i="0" u="none" strike="noStrike" cap="none" spc="0" baseline="0" dirty="0">
                <a:solidFill>
                  <a:schemeClr val="bg1"/>
                </a:solidFill>
                <a:uFillTx/>
                <a:latin typeface="+mn-lt"/>
                <a:ea typeface="+mn-ea"/>
                <a:cs typeface="+mn-cs"/>
                <a:sym typeface="Metric Regular"/>
              </a:rPr>
              <a:t>Measurement of</a:t>
            </a:r>
          </a:p>
          <a:p>
            <a:pPr algn="ctr"/>
            <a:r>
              <a:rPr lang="en-US" sz="4400" b="0" i="0" u="none" strike="noStrike" cap="none" spc="0" baseline="0" dirty="0">
                <a:solidFill>
                  <a:schemeClr val="bg1"/>
                </a:solidFill>
                <a:uFillTx/>
                <a:latin typeface="+mn-lt"/>
                <a:ea typeface="+mn-ea"/>
                <a:cs typeface="+mn-cs"/>
                <a:sym typeface="Metric Regular"/>
              </a:rPr>
              <a:t>hotness or coldness</a:t>
            </a:r>
            <a:endParaRPr lang="en-US" sz="4400" dirty="0"/>
          </a:p>
        </p:txBody>
      </p:sp>
    </p:spTree>
    <p:extLst>
      <p:ext uri="{BB962C8B-B14F-4D97-AF65-F5344CB8AC3E}">
        <p14:creationId xmlns:p14="http://schemas.microsoft.com/office/powerpoint/2010/main" val="36728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500"/>
                            </p:stCondLst>
                            <p:childTnLst>
                              <p:par>
                                <p:cTn id="33" presetID="45"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ppt_w</p:attrName>
                                        </p:attrNameLst>
                                      </p:cBhvr>
                                      <p:tavLst>
                                        <p:tav tm="0" fmla="#ppt_w*sin(2.5*pi*$)">
                                          <p:val>
                                            <p:fltVal val="0"/>
                                          </p:val>
                                        </p:tav>
                                        <p:tav tm="100000">
                                          <p:val>
                                            <p:fltVal val="1"/>
                                          </p:val>
                                        </p:tav>
                                      </p:tavLst>
                                    </p:anim>
                                    <p:anim calcmode="lin" valueType="num">
                                      <p:cBhvr>
                                        <p:cTn id="37" dur="2000" fill="hold"/>
                                        <p:tgtEl>
                                          <p:spTgt spid="11"/>
                                        </p:tgtEl>
                                        <p:attrNameLst>
                                          <p:attrName>ppt_h</p:attrName>
                                        </p:attrNameLst>
                                      </p:cBhvr>
                                      <p:tavLst>
                                        <p:tav tm="0">
                                          <p:val>
                                            <p:strVal val="#ppt_h"/>
                                          </p:val>
                                        </p:tav>
                                        <p:tav tm="100000">
                                          <p:val>
                                            <p:strVal val="#ppt_h"/>
                                          </p:val>
                                        </p:tav>
                                      </p:tavLst>
                                    </p:anim>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P spid="17" grpId="0" animBg="1"/>
      <p:bldP spid="18"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8FABD0B0-62BB-4309-B81A-421BBCF562E9}"/>
              </a:ext>
            </a:extLst>
          </p:cNvPr>
          <p:cNvGraphicFramePr>
            <a:graphicFrameLocks noGrp="1"/>
          </p:cNvGraphicFramePr>
          <p:nvPr>
            <p:extLst>
              <p:ext uri="{D42A27DB-BD31-4B8C-83A1-F6EECF244321}">
                <p14:modId xmlns:p14="http://schemas.microsoft.com/office/powerpoint/2010/main" val="1753945715"/>
              </p:ext>
            </p:extLst>
          </p:nvPr>
        </p:nvGraphicFramePr>
        <p:xfrm>
          <a:off x="969264" y="3906894"/>
          <a:ext cx="16349472" cy="6844286"/>
        </p:xfrm>
        <a:graphic>
          <a:graphicData uri="http://schemas.openxmlformats.org/drawingml/2006/table">
            <a:tbl>
              <a:tblPr firstRow="1" bandRow="1">
                <a:tableStyleId>{5940675A-B579-460E-94D1-54222C63F5DA}</a:tableStyleId>
              </a:tblPr>
              <a:tblGrid>
                <a:gridCol w="2938817">
                  <a:extLst>
                    <a:ext uri="{9D8B030D-6E8A-4147-A177-3AD203B41FA5}">
                      <a16:colId xmlns:a16="http://schemas.microsoft.com/office/drawing/2014/main" val="3375406654"/>
                    </a:ext>
                  </a:extLst>
                </a:gridCol>
                <a:gridCol w="4598289">
                  <a:extLst>
                    <a:ext uri="{9D8B030D-6E8A-4147-A177-3AD203B41FA5}">
                      <a16:colId xmlns:a16="http://schemas.microsoft.com/office/drawing/2014/main" val="3521243734"/>
                    </a:ext>
                  </a:extLst>
                </a:gridCol>
                <a:gridCol w="4340785">
                  <a:extLst>
                    <a:ext uri="{9D8B030D-6E8A-4147-A177-3AD203B41FA5}">
                      <a16:colId xmlns:a16="http://schemas.microsoft.com/office/drawing/2014/main" val="2140106437"/>
                    </a:ext>
                  </a:extLst>
                </a:gridCol>
                <a:gridCol w="4471581">
                  <a:extLst>
                    <a:ext uri="{9D8B030D-6E8A-4147-A177-3AD203B41FA5}">
                      <a16:colId xmlns:a16="http://schemas.microsoft.com/office/drawing/2014/main" val="2792204965"/>
                    </a:ext>
                  </a:extLst>
                </a:gridCol>
              </a:tblGrid>
              <a:tr h="1013834">
                <a:tc>
                  <a:txBody>
                    <a:bodyPr/>
                    <a:lstStyle/>
                    <a:p>
                      <a:pPr algn="ctr"/>
                      <a:endParaRPr lang="en-US" sz="2400" dirty="0">
                        <a:solidFill>
                          <a:schemeClr val="bg1"/>
                        </a:solidFill>
                      </a:endParaRPr>
                    </a:p>
                  </a:txBody>
                  <a:tcPr marL="68580" marR="68580" marT="34290" marB="34290" anchor="ctr">
                    <a:solidFill>
                      <a:schemeClr val="bg2">
                        <a:lumMod val="25000"/>
                      </a:schemeClr>
                    </a:solidFill>
                  </a:tcPr>
                </a:tc>
                <a:tc>
                  <a:txBody>
                    <a:bodyPr/>
                    <a:lstStyle/>
                    <a:p>
                      <a:pPr algn="ctr"/>
                      <a:r>
                        <a:rPr lang="en-US" sz="2400" dirty="0">
                          <a:solidFill>
                            <a:schemeClr val="bg1"/>
                          </a:solidFill>
                        </a:rPr>
                        <a:t>Definition</a:t>
                      </a:r>
                    </a:p>
                  </a:txBody>
                  <a:tcPr marL="68580" marR="68580" marT="34290" marB="34290" anchor="ctr">
                    <a:solidFill>
                      <a:schemeClr val="bg2">
                        <a:lumMod val="25000"/>
                      </a:schemeClr>
                    </a:solidFill>
                  </a:tcPr>
                </a:tc>
                <a:tc>
                  <a:txBody>
                    <a:bodyPr/>
                    <a:lstStyle/>
                    <a:p>
                      <a:pPr algn="ctr"/>
                      <a:r>
                        <a:rPr lang="en-US" sz="2400" dirty="0">
                          <a:solidFill>
                            <a:schemeClr val="bg1"/>
                          </a:solidFill>
                        </a:rPr>
                        <a:t>Example on the Sun</a:t>
                      </a:r>
                    </a:p>
                  </a:txBody>
                  <a:tcPr marL="68580" marR="68580" marT="34290" marB="34290" anchor="ctr">
                    <a:solidFill>
                      <a:schemeClr val="bg2">
                        <a:lumMod val="25000"/>
                      </a:schemeClr>
                    </a:solidFill>
                  </a:tcPr>
                </a:tc>
                <a:tc>
                  <a:txBody>
                    <a:bodyPr/>
                    <a:lstStyle/>
                    <a:p>
                      <a:pPr algn="ctr"/>
                      <a:r>
                        <a:rPr lang="en-US" sz="2400" dirty="0">
                          <a:solidFill>
                            <a:schemeClr val="bg1"/>
                          </a:solidFill>
                        </a:rPr>
                        <a:t>Example on Earth</a:t>
                      </a:r>
                    </a:p>
                  </a:txBody>
                  <a:tcPr marL="68580" marR="68580" marT="34290" marB="34290" anchor="ctr">
                    <a:solidFill>
                      <a:schemeClr val="bg2">
                        <a:lumMod val="25000"/>
                      </a:schemeClr>
                    </a:solidFill>
                  </a:tcPr>
                </a:tc>
                <a:extLst>
                  <a:ext uri="{0D108BD9-81ED-4DB2-BD59-A6C34878D82A}">
                    <a16:rowId xmlns:a16="http://schemas.microsoft.com/office/drawing/2014/main" val="823446315"/>
                  </a:ext>
                </a:extLst>
              </a:tr>
              <a:tr h="1679961">
                <a:tc>
                  <a:txBody>
                    <a:bodyPr/>
                    <a:lstStyle/>
                    <a:p>
                      <a:pPr algn="ctr"/>
                      <a:r>
                        <a:rPr lang="en-US" sz="2400" dirty="0">
                          <a:solidFill>
                            <a:schemeClr val="bg1"/>
                          </a:solidFill>
                        </a:rPr>
                        <a:t>Convection</a:t>
                      </a:r>
                    </a:p>
                  </a:txBody>
                  <a:tcPr marL="68580" marR="68580" marT="34290" marB="34290" anchor="ctr">
                    <a:solidFill>
                      <a:schemeClr val="bg2">
                        <a:lumMod val="25000"/>
                      </a:schemeClr>
                    </a:solidFill>
                  </a:tcPr>
                </a:tc>
                <a:tc>
                  <a:txBody>
                    <a:bodyPr/>
                    <a:lstStyle/>
                    <a:p>
                      <a:pPr algn="ctr"/>
                      <a:endParaRPr lang="en-US" sz="2400" b="0" i="0" u="none" strike="noStrike" cap="none" spc="0" baseline="0" dirty="0">
                        <a:solidFill>
                          <a:schemeClr val="bg1"/>
                        </a:solidFill>
                        <a:uFillTx/>
                        <a:latin typeface="+mn-lt"/>
                        <a:ea typeface="+mn-ea"/>
                        <a:cs typeface="+mn-cs"/>
                        <a:sym typeface="Metric Regular"/>
                      </a:endParaRPr>
                    </a:p>
                    <a:p>
                      <a:pPr algn="ctr"/>
                      <a:r>
                        <a:rPr lang="en-US" sz="2400" b="0" i="0" u="none" strike="noStrike" cap="none" spc="0" baseline="0" dirty="0">
                          <a:solidFill>
                            <a:schemeClr val="bg1"/>
                          </a:solidFill>
                          <a:uFillTx/>
                          <a:latin typeface="+mn-lt"/>
                          <a:ea typeface="+mn-ea"/>
                          <a:cs typeface="+mn-cs"/>
                          <a:sym typeface="Metric Regular"/>
                        </a:rPr>
                        <a:t>The transfer of heat by the movement of a fluid such as air </a:t>
                      </a:r>
                    </a:p>
                    <a:p>
                      <a:pPr algn="ctr"/>
                      <a:endParaRPr lang="en-US" sz="2400" dirty="0">
                        <a:solidFill>
                          <a:schemeClr val="bg1"/>
                        </a:solidFill>
                      </a:endParaRPr>
                    </a:p>
                  </a:txBody>
                  <a:tcPr marL="68580" marR="68580" marT="34290" marB="34290" anchor="ctr">
                    <a:solidFill>
                      <a:schemeClr val="bg2">
                        <a:lumMod val="25000"/>
                      </a:schemeClr>
                    </a:solidFill>
                  </a:tcPr>
                </a:tc>
                <a:tc>
                  <a:txBody>
                    <a:bodyPr/>
                    <a:lstStyle/>
                    <a:p>
                      <a:pPr algn="ctr"/>
                      <a:r>
                        <a:rPr lang="en-US" sz="2400" dirty="0">
                          <a:solidFill>
                            <a:schemeClr val="bg1"/>
                          </a:solidFill>
                        </a:rPr>
                        <a:t>The swirling motion of plasma and gasses </a:t>
                      </a:r>
                    </a:p>
                  </a:txBody>
                  <a:tcPr marL="68580" marR="68580" marT="34290" marB="34290" anchor="ctr">
                    <a:solidFill>
                      <a:schemeClr val="bg2">
                        <a:lumMod val="25000"/>
                      </a:schemeClr>
                    </a:solidFill>
                  </a:tcPr>
                </a:tc>
                <a:tc>
                  <a:txBody>
                    <a:bodyPr/>
                    <a:lstStyle/>
                    <a:p>
                      <a:pPr algn="ctr"/>
                      <a:r>
                        <a:rPr lang="en-US" sz="2400" dirty="0">
                          <a:solidFill>
                            <a:schemeClr val="bg1"/>
                          </a:solidFill>
                        </a:rPr>
                        <a:t>Cooling yourself by using a fan</a:t>
                      </a:r>
                    </a:p>
                  </a:txBody>
                  <a:tcPr marL="68580" marR="68580" marT="34290" marB="34290" anchor="ctr">
                    <a:solidFill>
                      <a:schemeClr val="bg2">
                        <a:lumMod val="25000"/>
                      </a:schemeClr>
                    </a:solidFill>
                  </a:tcPr>
                </a:tc>
                <a:extLst>
                  <a:ext uri="{0D108BD9-81ED-4DB2-BD59-A6C34878D82A}">
                    <a16:rowId xmlns:a16="http://schemas.microsoft.com/office/drawing/2014/main" val="2104269526"/>
                  </a:ext>
                </a:extLst>
              </a:tr>
              <a:tr h="2470530">
                <a:tc>
                  <a:txBody>
                    <a:bodyPr/>
                    <a:lstStyle/>
                    <a:p>
                      <a:pPr algn="ctr"/>
                      <a:r>
                        <a:rPr lang="en-US" sz="2400" dirty="0">
                          <a:solidFill>
                            <a:schemeClr val="bg1"/>
                          </a:solidFill>
                        </a:rPr>
                        <a:t>Conduction</a:t>
                      </a:r>
                    </a:p>
                  </a:txBody>
                  <a:tcPr marL="68580" marR="68580" marT="34290" marB="34290" anchor="ctr">
                    <a:solidFill>
                      <a:schemeClr val="bg2">
                        <a:lumMod val="25000"/>
                      </a:schemeClr>
                    </a:solidFill>
                  </a:tcPr>
                </a:tc>
                <a:tc>
                  <a:txBody>
                    <a:bodyPr/>
                    <a:lstStyle/>
                    <a:p>
                      <a:pPr algn="ctr"/>
                      <a:endParaRPr lang="en-US" sz="2400" b="0" i="0" u="none" strike="noStrike" cap="none" spc="0" baseline="0" dirty="0">
                        <a:solidFill>
                          <a:schemeClr val="bg1"/>
                        </a:solidFill>
                        <a:uFillTx/>
                        <a:latin typeface="+mn-lt"/>
                        <a:ea typeface="+mn-ea"/>
                        <a:cs typeface="+mn-cs"/>
                        <a:sym typeface="Metric Regular"/>
                      </a:endParaRPr>
                    </a:p>
                    <a:p>
                      <a:pPr algn="ctr"/>
                      <a:r>
                        <a:rPr lang="en-US" sz="2400" b="0" i="0" u="none" strike="noStrike" cap="none" spc="0" baseline="0" dirty="0">
                          <a:solidFill>
                            <a:schemeClr val="bg1"/>
                          </a:solidFill>
                          <a:uFillTx/>
                          <a:latin typeface="+mn-lt"/>
                          <a:ea typeface="+mn-ea"/>
                          <a:cs typeface="+mn-cs"/>
                          <a:sym typeface="Metric Regular"/>
                        </a:rPr>
                        <a:t>The transfer of energy from a hotter object to a colder one when they come into direct contact with each other. </a:t>
                      </a:r>
                    </a:p>
                    <a:p>
                      <a:pPr algn="ctr"/>
                      <a:endParaRPr lang="en-US" sz="2400" dirty="0">
                        <a:solidFill>
                          <a:schemeClr val="bg1"/>
                        </a:solidFill>
                      </a:endParaRPr>
                    </a:p>
                  </a:txBody>
                  <a:tcPr marL="68580" marR="68580" marT="34290" marB="34290" anchor="ctr">
                    <a:solidFill>
                      <a:schemeClr val="bg2">
                        <a:lumMod val="25000"/>
                      </a:schemeClr>
                    </a:solidFill>
                  </a:tcPr>
                </a:tc>
                <a:tc>
                  <a:txBody>
                    <a:bodyPr/>
                    <a:lstStyle/>
                    <a:p>
                      <a:pPr algn="ctr"/>
                      <a:endParaRPr lang="en-US" sz="2400">
                        <a:solidFill>
                          <a:schemeClr val="bg1"/>
                        </a:solidFill>
                      </a:endParaRPr>
                    </a:p>
                  </a:txBody>
                  <a:tcPr marL="68580" marR="68580" marT="34290" marB="34290" anchor="ctr">
                    <a:solidFill>
                      <a:schemeClr val="bg2">
                        <a:lumMod val="25000"/>
                      </a:schemeClr>
                    </a:solidFill>
                  </a:tcPr>
                </a:tc>
                <a:tc>
                  <a:txBody>
                    <a:bodyPr/>
                    <a:lstStyle/>
                    <a:p>
                      <a:pPr algn="ctr"/>
                      <a:r>
                        <a:rPr lang="en-US" sz="2400" dirty="0">
                          <a:solidFill>
                            <a:schemeClr val="bg1"/>
                          </a:solidFill>
                        </a:rPr>
                        <a:t>Losing heat from your house through the walls</a:t>
                      </a:r>
                    </a:p>
                  </a:txBody>
                  <a:tcPr marL="68580" marR="68580" marT="34290" marB="34290" anchor="ctr">
                    <a:solidFill>
                      <a:schemeClr val="bg2">
                        <a:lumMod val="25000"/>
                      </a:schemeClr>
                    </a:solidFill>
                  </a:tcPr>
                </a:tc>
                <a:extLst>
                  <a:ext uri="{0D108BD9-81ED-4DB2-BD59-A6C34878D82A}">
                    <a16:rowId xmlns:a16="http://schemas.microsoft.com/office/drawing/2014/main" val="2412018948"/>
                  </a:ext>
                </a:extLst>
              </a:tr>
              <a:tr h="1679961">
                <a:tc>
                  <a:txBody>
                    <a:bodyPr/>
                    <a:lstStyle/>
                    <a:p>
                      <a:pPr algn="ctr"/>
                      <a:r>
                        <a:rPr lang="en-US" sz="2400" dirty="0">
                          <a:solidFill>
                            <a:schemeClr val="bg1"/>
                          </a:solidFill>
                        </a:rPr>
                        <a:t>Radiation</a:t>
                      </a:r>
                    </a:p>
                  </a:txBody>
                  <a:tcPr marL="68580" marR="68580" marT="34290" marB="34290" anchor="ctr">
                    <a:solidFill>
                      <a:schemeClr val="bg2">
                        <a:lumMod val="25000"/>
                      </a:schemeClr>
                    </a:solidFill>
                  </a:tcPr>
                </a:tc>
                <a:tc>
                  <a:txBody>
                    <a:bodyPr/>
                    <a:lstStyle/>
                    <a:p>
                      <a:pPr algn="ctr"/>
                      <a:endParaRPr lang="en-US" sz="2400" b="0" i="0" u="none" strike="noStrike" cap="none" spc="0" baseline="0" dirty="0">
                        <a:solidFill>
                          <a:schemeClr val="bg1"/>
                        </a:solidFill>
                        <a:uFillTx/>
                        <a:latin typeface="+mn-lt"/>
                        <a:ea typeface="+mn-ea"/>
                        <a:cs typeface="+mn-cs"/>
                        <a:sym typeface="Metric Regular"/>
                      </a:endParaRPr>
                    </a:p>
                    <a:p>
                      <a:pPr algn="ctr"/>
                      <a:r>
                        <a:rPr lang="en-US" sz="2400" b="0" i="0" u="none" strike="noStrike" cap="none" spc="0" baseline="0" dirty="0">
                          <a:solidFill>
                            <a:schemeClr val="bg1"/>
                          </a:solidFill>
                          <a:uFillTx/>
                          <a:latin typeface="+mn-lt"/>
                          <a:ea typeface="+mn-ea"/>
                          <a:cs typeface="+mn-cs"/>
                          <a:sym typeface="Metric Regular"/>
                        </a:rPr>
                        <a:t>The transfer of energy in the form of electromagnetic waves</a:t>
                      </a:r>
                    </a:p>
                    <a:p>
                      <a:pPr algn="ctr"/>
                      <a:endParaRPr lang="en-US" sz="2400" dirty="0">
                        <a:solidFill>
                          <a:schemeClr val="bg1"/>
                        </a:solidFill>
                      </a:endParaRPr>
                    </a:p>
                  </a:txBody>
                  <a:tcPr marL="68580" marR="68580" marT="34290" marB="34290" anchor="ctr">
                    <a:solidFill>
                      <a:schemeClr val="bg2">
                        <a:lumMod val="25000"/>
                      </a:schemeClr>
                    </a:solidFill>
                  </a:tcPr>
                </a:tc>
                <a:tc>
                  <a:txBody>
                    <a:bodyPr/>
                    <a:lstStyle/>
                    <a:p>
                      <a:pPr algn="ctr"/>
                      <a:r>
                        <a:rPr lang="en-US" sz="2400" dirty="0">
                          <a:solidFill>
                            <a:schemeClr val="bg1"/>
                          </a:solidFill>
                        </a:rPr>
                        <a:t>The way energy from the Sun moves through space</a:t>
                      </a:r>
                    </a:p>
                  </a:txBody>
                  <a:tcPr marL="68580" marR="68580" marT="34290" marB="34290" anchor="ctr">
                    <a:solidFill>
                      <a:schemeClr val="bg2">
                        <a:lumMod val="25000"/>
                      </a:schemeClr>
                    </a:solidFill>
                  </a:tcPr>
                </a:tc>
                <a:tc>
                  <a:txBody>
                    <a:bodyPr/>
                    <a:lstStyle/>
                    <a:p>
                      <a:pPr algn="ctr"/>
                      <a:r>
                        <a:rPr lang="en-US" sz="2400" dirty="0">
                          <a:solidFill>
                            <a:schemeClr val="bg1"/>
                          </a:solidFill>
                        </a:rPr>
                        <a:t>Cooking food in a solar oven or microwave</a:t>
                      </a:r>
                    </a:p>
                  </a:txBody>
                  <a:tcPr marL="68580" marR="68580" marT="34290" marB="34290" anchor="ctr">
                    <a:solidFill>
                      <a:schemeClr val="bg2">
                        <a:lumMod val="25000"/>
                      </a:schemeClr>
                    </a:solidFill>
                  </a:tcPr>
                </a:tc>
                <a:extLst>
                  <a:ext uri="{0D108BD9-81ED-4DB2-BD59-A6C34878D82A}">
                    <a16:rowId xmlns:a16="http://schemas.microsoft.com/office/drawing/2014/main" val="3086711935"/>
                  </a:ext>
                </a:extLst>
              </a:tr>
            </a:tbl>
          </a:graphicData>
        </a:graphic>
      </p:graphicFrame>
      <p:pic>
        <p:nvPicPr>
          <p:cNvPr id="3" name="Picture 2">
            <a:extLst>
              <a:ext uri="{FF2B5EF4-FFF2-40B4-BE49-F238E27FC236}">
                <a16:creationId xmlns:a16="http://schemas.microsoft.com/office/drawing/2014/main" id="{A841118E-A5C6-421A-9996-4398385F497C}"/>
              </a:ext>
            </a:extLst>
          </p:cNvPr>
          <p:cNvPicPr>
            <a:picLocks noChangeAspect="1"/>
          </p:cNvPicPr>
          <p:nvPr/>
        </p:nvPicPr>
        <p:blipFill rotWithShape="1">
          <a:blip r:embed="rId2">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131485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E9FF973B-3C12-4DCF-A36F-0CB852767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1878"/>
            <a:ext cx="18288000" cy="11404121"/>
          </a:xfrm>
          <a:prstGeom prst="rect">
            <a:avLst/>
          </a:prstGeom>
        </p:spPr>
      </p:pic>
      <p:pic>
        <p:nvPicPr>
          <p:cNvPr id="3" name="Picture 2">
            <a:extLst>
              <a:ext uri="{FF2B5EF4-FFF2-40B4-BE49-F238E27FC236}">
                <a16:creationId xmlns:a16="http://schemas.microsoft.com/office/drawing/2014/main" id="{BA5BA684-AF40-4FDD-9DF2-7985ED17C1C5}"/>
              </a:ext>
            </a:extLst>
          </p:cNvPr>
          <p:cNvPicPr>
            <a:picLocks noChangeAspect="1"/>
          </p:cNvPicPr>
          <p:nvPr/>
        </p:nvPicPr>
        <p:blipFill rotWithShape="1">
          <a:blip r:embed="rId3">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2841769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4E1F54-0F69-41CC-B43B-7917704C3D89}"/>
              </a:ext>
            </a:extLst>
          </p:cNvPr>
          <p:cNvGrpSpPr/>
          <p:nvPr/>
        </p:nvGrpSpPr>
        <p:grpSpPr>
          <a:xfrm>
            <a:off x="0" y="0"/>
            <a:ext cx="18288000" cy="10760148"/>
            <a:chOff x="18782" y="738963"/>
            <a:chExt cx="9117461" cy="5380074"/>
          </a:xfrm>
        </p:grpSpPr>
        <p:pic>
          <p:nvPicPr>
            <p:cNvPr id="6" name="Picture 5">
              <a:extLst>
                <a:ext uri="{FF2B5EF4-FFF2-40B4-BE49-F238E27FC236}">
                  <a16:creationId xmlns:a16="http://schemas.microsoft.com/office/drawing/2014/main" id="{6B033B77-1929-4FB5-991C-6B5E79DE6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2" y="738963"/>
              <a:ext cx="4553218" cy="5380074"/>
            </a:xfrm>
            <a:prstGeom prst="rect">
              <a:avLst/>
            </a:prstGeom>
          </p:spPr>
        </p:pic>
        <p:pic>
          <p:nvPicPr>
            <p:cNvPr id="8" name="Picture 7">
              <a:extLst>
                <a:ext uri="{FF2B5EF4-FFF2-40B4-BE49-F238E27FC236}">
                  <a16:creationId xmlns:a16="http://schemas.microsoft.com/office/drawing/2014/main" id="{C50C9D82-7515-493E-A694-260734404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38963"/>
              <a:ext cx="4564243" cy="5380074"/>
            </a:xfrm>
            <a:prstGeom prst="rect">
              <a:avLst/>
            </a:prstGeom>
          </p:spPr>
        </p:pic>
      </p:grpSp>
      <p:sp>
        <p:nvSpPr>
          <p:cNvPr id="12" name="TextBox 11">
            <a:extLst>
              <a:ext uri="{FF2B5EF4-FFF2-40B4-BE49-F238E27FC236}">
                <a16:creationId xmlns:a16="http://schemas.microsoft.com/office/drawing/2014/main" id="{D8623EA8-191A-4777-AFCB-6F61ACC6E36B}"/>
              </a:ext>
            </a:extLst>
          </p:cNvPr>
          <p:cNvSpPr txBox="1"/>
          <p:nvPr/>
        </p:nvSpPr>
        <p:spPr>
          <a:xfrm>
            <a:off x="765545" y="3372629"/>
            <a:ext cx="5323893" cy="830997"/>
          </a:xfrm>
          <a:prstGeom prst="rect">
            <a:avLst/>
          </a:prstGeom>
          <a:noFill/>
        </p:spPr>
        <p:txBody>
          <a:bodyPr wrap="none" rtlCol="0">
            <a:spAutoFit/>
          </a:bodyPr>
          <a:lstStyle/>
          <a:p>
            <a:r>
              <a:rPr lang="en-US" sz="4800" b="1" dirty="0">
                <a:solidFill>
                  <a:schemeClr val="bg1"/>
                </a:solidFill>
              </a:rPr>
              <a:t>Hot / Less Dense Air</a:t>
            </a:r>
          </a:p>
        </p:txBody>
      </p:sp>
      <p:sp>
        <p:nvSpPr>
          <p:cNvPr id="13" name="TextBox 12">
            <a:extLst>
              <a:ext uri="{FF2B5EF4-FFF2-40B4-BE49-F238E27FC236}">
                <a16:creationId xmlns:a16="http://schemas.microsoft.com/office/drawing/2014/main" id="{720485DF-9FAA-4EC3-981F-2E492C8E3551}"/>
              </a:ext>
            </a:extLst>
          </p:cNvPr>
          <p:cNvSpPr txBox="1"/>
          <p:nvPr/>
        </p:nvSpPr>
        <p:spPr>
          <a:xfrm>
            <a:off x="2814379" y="6835557"/>
            <a:ext cx="5860387" cy="830997"/>
          </a:xfrm>
          <a:prstGeom prst="rect">
            <a:avLst/>
          </a:prstGeom>
          <a:noFill/>
        </p:spPr>
        <p:txBody>
          <a:bodyPr wrap="none" rtlCol="0">
            <a:spAutoFit/>
          </a:bodyPr>
          <a:lstStyle/>
          <a:p>
            <a:r>
              <a:rPr lang="en-US" sz="4800" b="1" dirty="0">
                <a:solidFill>
                  <a:schemeClr val="bg1"/>
                </a:solidFill>
              </a:rPr>
              <a:t>Cool / More Dense Air</a:t>
            </a:r>
          </a:p>
        </p:txBody>
      </p:sp>
      <p:sp>
        <p:nvSpPr>
          <p:cNvPr id="14" name="Arrow: Down 13">
            <a:extLst>
              <a:ext uri="{FF2B5EF4-FFF2-40B4-BE49-F238E27FC236}">
                <a16:creationId xmlns:a16="http://schemas.microsoft.com/office/drawing/2014/main" id="{7B4B068A-383F-406D-8308-63886404D8D9}"/>
              </a:ext>
            </a:extLst>
          </p:cNvPr>
          <p:cNvSpPr/>
          <p:nvPr/>
        </p:nvSpPr>
        <p:spPr>
          <a:xfrm rot="10800000">
            <a:off x="1107034" y="1066100"/>
            <a:ext cx="969264" cy="195681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Arrow: Down 14">
            <a:extLst>
              <a:ext uri="{FF2B5EF4-FFF2-40B4-BE49-F238E27FC236}">
                <a16:creationId xmlns:a16="http://schemas.microsoft.com/office/drawing/2014/main" id="{12412DC5-DB4E-46B6-A82E-E7E739902FCF}"/>
              </a:ext>
            </a:extLst>
          </p:cNvPr>
          <p:cNvSpPr/>
          <p:nvPr/>
        </p:nvSpPr>
        <p:spPr>
          <a:xfrm>
            <a:off x="6965138" y="7785296"/>
            <a:ext cx="969264" cy="195681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28674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4E1F54-0F69-41CC-B43B-7917704C3D89}"/>
              </a:ext>
            </a:extLst>
          </p:cNvPr>
          <p:cNvGrpSpPr/>
          <p:nvPr/>
        </p:nvGrpSpPr>
        <p:grpSpPr>
          <a:xfrm>
            <a:off x="0" y="0"/>
            <a:ext cx="18288000" cy="10760148"/>
            <a:chOff x="18782" y="738963"/>
            <a:chExt cx="9117461" cy="5380074"/>
          </a:xfrm>
        </p:grpSpPr>
        <p:pic>
          <p:nvPicPr>
            <p:cNvPr id="6" name="Picture 5">
              <a:extLst>
                <a:ext uri="{FF2B5EF4-FFF2-40B4-BE49-F238E27FC236}">
                  <a16:creationId xmlns:a16="http://schemas.microsoft.com/office/drawing/2014/main" id="{6B033B77-1929-4FB5-991C-6B5E79DE6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2" y="738963"/>
              <a:ext cx="4553218" cy="5380074"/>
            </a:xfrm>
            <a:prstGeom prst="rect">
              <a:avLst/>
            </a:prstGeom>
          </p:spPr>
        </p:pic>
        <p:pic>
          <p:nvPicPr>
            <p:cNvPr id="8" name="Picture 7">
              <a:extLst>
                <a:ext uri="{FF2B5EF4-FFF2-40B4-BE49-F238E27FC236}">
                  <a16:creationId xmlns:a16="http://schemas.microsoft.com/office/drawing/2014/main" id="{C50C9D82-7515-493E-A694-260734404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38963"/>
              <a:ext cx="4564243" cy="5380074"/>
            </a:xfrm>
            <a:prstGeom prst="rect">
              <a:avLst/>
            </a:prstGeom>
          </p:spPr>
        </p:pic>
      </p:grpSp>
      <p:sp>
        <p:nvSpPr>
          <p:cNvPr id="7" name="TextBox 6">
            <a:extLst>
              <a:ext uri="{FF2B5EF4-FFF2-40B4-BE49-F238E27FC236}">
                <a16:creationId xmlns:a16="http://schemas.microsoft.com/office/drawing/2014/main" id="{F5578AF6-C051-4CAE-9025-DEADD1E3419D}"/>
              </a:ext>
            </a:extLst>
          </p:cNvPr>
          <p:cNvSpPr txBox="1"/>
          <p:nvPr/>
        </p:nvSpPr>
        <p:spPr>
          <a:xfrm>
            <a:off x="765545" y="3372629"/>
            <a:ext cx="5323893" cy="830997"/>
          </a:xfrm>
          <a:prstGeom prst="rect">
            <a:avLst/>
          </a:prstGeom>
          <a:noFill/>
        </p:spPr>
        <p:txBody>
          <a:bodyPr wrap="none" rtlCol="0">
            <a:spAutoFit/>
          </a:bodyPr>
          <a:lstStyle/>
          <a:p>
            <a:r>
              <a:rPr lang="en-US" sz="4800" b="1" dirty="0">
                <a:solidFill>
                  <a:schemeClr val="bg1"/>
                </a:solidFill>
              </a:rPr>
              <a:t>Hot / Less Dense Air</a:t>
            </a:r>
          </a:p>
        </p:txBody>
      </p:sp>
      <p:sp>
        <p:nvSpPr>
          <p:cNvPr id="10" name="TextBox 9">
            <a:extLst>
              <a:ext uri="{FF2B5EF4-FFF2-40B4-BE49-F238E27FC236}">
                <a16:creationId xmlns:a16="http://schemas.microsoft.com/office/drawing/2014/main" id="{0F8D3DE1-EA74-4645-856C-2F5FC006782F}"/>
              </a:ext>
            </a:extLst>
          </p:cNvPr>
          <p:cNvSpPr txBox="1"/>
          <p:nvPr/>
        </p:nvSpPr>
        <p:spPr>
          <a:xfrm>
            <a:off x="2814379" y="6835557"/>
            <a:ext cx="5860387" cy="830997"/>
          </a:xfrm>
          <a:prstGeom prst="rect">
            <a:avLst/>
          </a:prstGeom>
          <a:noFill/>
        </p:spPr>
        <p:txBody>
          <a:bodyPr wrap="none" rtlCol="0">
            <a:spAutoFit/>
          </a:bodyPr>
          <a:lstStyle/>
          <a:p>
            <a:r>
              <a:rPr lang="en-US" sz="4800" b="1" dirty="0">
                <a:solidFill>
                  <a:schemeClr val="bg1"/>
                </a:solidFill>
              </a:rPr>
              <a:t>Cool / More Dense Air</a:t>
            </a:r>
          </a:p>
        </p:txBody>
      </p:sp>
      <p:sp>
        <p:nvSpPr>
          <p:cNvPr id="2" name="Arrow: U-Turn 1">
            <a:extLst>
              <a:ext uri="{FF2B5EF4-FFF2-40B4-BE49-F238E27FC236}">
                <a16:creationId xmlns:a16="http://schemas.microsoft.com/office/drawing/2014/main" id="{240D61FF-C366-4727-BF1C-5991CB6A2DE2}"/>
              </a:ext>
            </a:extLst>
          </p:cNvPr>
          <p:cNvSpPr/>
          <p:nvPr/>
        </p:nvSpPr>
        <p:spPr>
          <a:xfrm rot="10800000">
            <a:off x="1369294" y="7758886"/>
            <a:ext cx="6335832" cy="1956816"/>
          </a:xfrm>
          <a:prstGeom prst="uturnArrow">
            <a:avLst>
              <a:gd name="adj1" fmla="val 25000"/>
              <a:gd name="adj2" fmla="val 25000"/>
              <a:gd name="adj3" fmla="val 25000"/>
              <a:gd name="adj4" fmla="val 43750"/>
              <a:gd name="adj5" fmla="val 75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2" name="Arrow: U-Turn 11">
            <a:extLst>
              <a:ext uri="{FF2B5EF4-FFF2-40B4-BE49-F238E27FC236}">
                <a16:creationId xmlns:a16="http://schemas.microsoft.com/office/drawing/2014/main" id="{CD9D385D-1BBB-486D-9EB3-F9715181D759}"/>
              </a:ext>
            </a:extLst>
          </p:cNvPr>
          <p:cNvSpPr/>
          <p:nvPr/>
        </p:nvSpPr>
        <p:spPr>
          <a:xfrm>
            <a:off x="1369294" y="1124422"/>
            <a:ext cx="6335832" cy="1956816"/>
          </a:xfrm>
          <a:prstGeom prst="uturnArrow">
            <a:avLst>
              <a:gd name="adj1" fmla="val 25000"/>
              <a:gd name="adj2" fmla="val 25000"/>
              <a:gd name="adj3" fmla="val 25000"/>
              <a:gd name="adj4" fmla="val 43750"/>
              <a:gd name="adj5" fmla="val 7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11" name="Picture 2" descr="Image result for urban heat island">
            <a:extLst>
              <a:ext uri="{FF2B5EF4-FFF2-40B4-BE49-F238E27FC236}">
                <a16:creationId xmlns:a16="http://schemas.microsoft.com/office/drawing/2014/main" id="{BD404EC8-AC70-4EBB-8485-A3F6F1928C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564" y="2550283"/>
            <a:ext cx="9717396" cy="565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8DBB495-A008-3D6E-1E99-D4D31B740840}"/>
              </a:ext>
            </a:extLst>
          </p:cNvPr>
          <p:cNvSpPr txBox="1">
            <a:spLocks/>
          </p:cNvSpPr>
          <p:nvPr/>
        </p:nvSpPr>
        <p:spPr>
          <a:xfrm>
            <a:off x="1257300" y="6143289"/>
            <a:ext cx="15773400" cy="1429421"/>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9600" dirty="0">
                <a:solidFill>
                  <a:schemeClr val="bg1"/>
                </a:solidFill>
                <a:latin typeface="Metric Semibold" panose="020B0703030202060203" pitchFamily="34" charset="0"/>
              </a:rPr>
              <a:t>Additional Slides And Info</a:t>
            </a:r>
          </a:p>
        </p:txBody>
      </p:sp>
    </p:spTree>
    <p:extLst>
      <p:ext uri="{BB962C8B-B14F-4D97-AF65-F5344CB8AC3E}">
        <p14:creationId xmlns:p14="http://schemas.microsoft.com/office/powerpoint/2010/main" val="181744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369C12-4EA7-41BC-9282-A30B9832F6F9}"/>
              </a:ext>
            </a:extLst>
          </p:cNvPr>
          <p:cNvGrpSpPr>
            <a:grpSpLocks noChangeAspect="1"/>
          </p:cNvGrpSpPr>
          <p:nvPr/>
        </p:nvGrpSpPr>
        <p:grpSpPr>
          <a:xfrm>
            <a:off x="2482377" y="5065617"/>
            <a:ext cx="13877003" cy="6754239"/>
            <a:chOff x="4725210" y="5418711"/>
            <a:chExt cx="9087683" cy="4423173"/>
          </a:xfrm>
        </p:grpSpPr>
        <p:pic>
          <p:nvPicPr>
            <p:cNvPr id="2" name="Picture 1">
              <a:extLst>
                <a:ext uri="{FF2B5EF4-FFF2-40B4-BE49-F238E27FC236}">
                  <a16:creationId xmlns:a16="http://schemas.microsoft.com/office/drawing/2014/main" id="{30427F76-0730-4DE4-B278-6D26A12EFCCA}"/>
                </a:ext>
              </a:extLst>
            </p:cNvPr>
            <p:cNvPicPr>
              <a:picLocks noChangeAspect="1"/>
            </p:cNvPicPr>
            <p:nvPr/>
          </p:nvPicPr>
          <p:blipFill rotWithShape="1">
            <a:blip r:embed="rId2">
              <a:extLst>
                <a:ext uri="{28A0092B-C50C-407E-A947-70E740481C1C}">
                  <a14:useLocalDpi xmlns:a14="http://schemas.microsoft.com/office/drawing/2010/main" val="0"/>
                </a:ext>
              </a:extLst>
            </a:blip>
            <a:srcRect l="991"/>
            <a:stretch/>
          </p:blipFill>
          <p:spPr>
            <a:xfrm>
              <a:off x="9642542" y="5418711"/>
              <a:ext cx="4170351" cy="4212077"/>
            </a:xfrm>
            <a:prstGeom prst="rect">
              <a:avLst/>
            </a:prstGeom>
          </p:spPr>
        </p:pic>
        <p:grpSp>
          <p:nvGrpSpPr>
            <p:cNvPr id="3" name="Group 2">
              <a:extLst>
                <a:ext uri="{FF2B5EF4-FFF2-40B4-BE49-F238E27FC236}">
                  <a16:creationId xmlns:a16="http://schemas.microsoft.com/office/drawing/2014/main" id="{B1415AE4-A038-4364-86F2-6DCF28C42062}"/>
                </a:ext>
              </a:extLst>
            </p:cNvPr>
            <p:cNvGrpSpPr/>
            <p:nvPr/>
          </p:nvGrpSpPr>
          <p:grpSpPr>
            <a:xfrm>
              <a:off x="4725210" y="5418711"/>
              <a:ext cx="9075906" cy="4212077"/>
              <a:chOff x="38910" y="1322961"/>
              <a:chExt cx="9075906" cy="4212077"/>
            </a:xfrm>
          </p:grpSpPr>
          <p:sp>
            <p:nvSpPr>
              <p:cNvPr id="4" name="Rectangle 3">
                <a:extLst>
                  <a:ext uri="{FF2B5EF4-FFF2-40B4-BE49-F238E27FC236}">
                    <a16:creationId xmlns:a16="http://schemas.microsoft.com/office/drawing/2014/main" id="{DC37B68F-BF36-4482-A2DD-61814B2AC24D}"/>
                  </a:ext>
                </a:extLst>
              </p:cNvPr>
              <p:cNvSpPr/>
              <p:nvPr/>
            </p:nvSpPr>
            <p:spPr>
              <a:xfrm>
                <a:off x="38910" y="1322961"/>
                <a:ext cx="9075906" cy="421207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5" name="Straight Connector 4">
                <a:extLst>
                  <a:ext uri="{FF2B5EF4-FFF2-40B4-BE49-F238E27FC236}">
                    <a16:creationId xmlns:a16="http://schemas.microsoft.com/office/drawing/2014/main" id="{8B415562-E537-454D-8FBB-E9E88A436930}"/>
                  </a:ext>
                </a:extLst>
              </p:cNvPr>
              <p:cNvCxnSpPr>
                <a:cxnSpLocks/>
              </p:cNvCxnSpPr>
              <p:nvPr/>
            </p:nvCxnSpPr>
            <p:spPr>
              <a:xfrm>
                <a:off x="4956242" y="1322961"/>
                <a:ext cx="0" cy="42120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9BED18A2-0315-4DCD-934F-97D4B0298EE7}"/>
                </a:ext>
              </a:extLst>
            </p:cNvPr>
            <p:cNvSpPr txBox="1"/>
            <p:nvPr/>
          </p:nvSpPr>
          <p:spPr>
            <a:xfrm>
              <a:off x="4883284" y="5686900"/>
              <a:ext cx="4601184" cy="4154984"/>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Do not:</a:t>
              </a:r>
            </a:p>
            <a:p>
              <a:pPr marL="742950" lvl="1" indent="-285750">
                <a:buFont typeface="Arial" panose="020B0604020202020204" pitchFamily="34" charset="0"/>
                <a:buChar char="•"/>
              </a:pPr>
              <a:r>
                <a:rPr lang="en-US" sz="3600" dirty="0">
                  <a:solidFill>
                    <a:schemeClr val="bg1"/>
                  </a:solidFill>
                </a:rPr>
                <a:t>Point lasers at your face</a:t>
              </a:r>
            </a:p>
            <a:p>
              <a:pPr marL="742950" lvl="1" indent="-285750">
                <a:buFont typeface="Arial" panose="020B0604020202020204" pitchFamily="34" charset="0"/>
                <a:buChar char="•"/>
              </a:pPr>
              <a:r>
                <a:rPr lang="en-US" sz="3600" dirty="0">
                  <a:solidFill>
                    <a:schemeClr val="bg1"/>
                  </a:solidFill>
                </a:rPr>
                <a:t>Point lasers at other people</a:t>
              </a:r>
            </a:p>
            <a:p>
              <a:pPr marL="742950" lvl="1" indent="-285750">
                <a:buFont typeface="Arial" panose="020B0604020202020204" pitchFamily="34" charset="0"/>
                <a:buChar char="•"/>
              </a:pPr>
              <a:r>
                <a:rPr lang="en-US" sz="3600" dirty="0">
                  <a:solidFill>
                    <a:schemeClr val="bg1"/>
                  </a:solidFill>
                </a:rPr>
                <a:t>Hold the thermometer close to heat lamps</a:t>
              </a:r>
            </a:p>
            <a:p>
              <a:pPr marL="285750" indent="-285750">
                <a:buFont typeface="Arial" panose="020B0604020202020204" pitchFamily="34" charset="0"/>
                <a:buChar char="•"/>
              </a:pPr>
              <a:r>
                <a:rPr lang="en-US" sz="3600" dirty="0">
                  <a:solidFill>
                    <a:schemeClr val="bg1"/>
                  </a:solidFill>
                </a:rPr>
                <a:t>Do:</a:t>
              </a:r>
            </a:p>
            <a:p>
              <a:pPr marL="742950" lvl="1" indent="-285750">
                <a:buFont typeface="Arial" panose="020B0604020202020204" pitchFamily="34" charset="0"/>
                <a:buChar char="•"/>
              </a:pPr>
              <a:r>
                <a:rPr lang="en-US" sz="3600" dirty="0">
                  <a:solidFill>
                    <a:schemeClr val="bg1"/>
                  </a:solidFill>
                </a:rPr>
                <a:t>Take a reading of your own skin or a safe surface</a:t>
              </a:r>
            </a:p>
            <a:p>
              <a:pPr marL="742950" lvl="1" indent="-285750">
                <a:buFont typeface="Arial" panose="020B0604020202020204" pitchFamily="34" charset="0"/>
                <a:buChar char="•"/>
              </a:pPr>
              <a:r>
                <a:rPr lang="en-US" sz="3600" dirty="0">
                  <a:solidFill>
                    <a:schemeClr val="bg1"/>
                  </a:solidFill>
                </a:rPr>
                <a:t>Hold the thermometer about a foot away from the sample</a:t>
              </a:r>
            </a:p>
            <a:p>
              <a:pPr marL="742950" lvl="1" indent="-285750">
                <a:buFont typeface="Arial" panose="020B0604020202020204" pitchFamily="34" charset="0"/>
                <a:buChar char="•"/>
              </a:pPr>
              <a:endParaRPr lang="en-US" sz="3600" dirty="0">
                <a:solidFill>
                  <a:schemeClr val="bg1"/>
                </a:solidFill>
              </a:endParaRPr>
            </a:p>
          </p:txBody>
        </p:sp>
      </p:grpSp>
      <p:sp>
        <p:nvSpPr>
          <p:cNvPr id="7" name="TextBox 6">
            <a:extLst>
              <a:ext uri="{FF2B5EF4-FFF2-40B4-BE49-F238E27FC236}">
                <a16:creationId xmlns:a16="http://schemas.microsoft.com/office/drawing/2014/main" id="{C446A1AF-D307-4360-9201-37368A66D95C}"/>
              </a:ext>
            </a:extLst>
          </p:cNvPr>
          <p:cNvSpPr txBox="1"/>
          <p:nvPr/>
        </p:nvSpPr>
        <p:spPr>
          <a:xfrm>
            <a:off x="2482377" y="2580068"/>
            <a:ext cx="14320330" cy="1569660"/>
          </a:xfrm>
          <a:prstGeom prst="rect">
            <a:avLst/>
          </a:prstGeom>
          <a:noFill/>
        </p:spPr>
        <p:txBody>
          <a:bodyPr wrap="none" rtlCol="0">
            <a:spAutoFit/>
          </a:bodyPr>
          <a:lstStyle/>
          <a:p>
            <a:r>
              <a:rPr lang="en-US" sz="9600" dirty="0">
                <a:solidFill>
                  <a:schemeClr val="bg1"/>
                </a:solidFill>
              </a:rPr>
              <a:t>Infrared Laser Thermometer</a:t>
            </a:r>
          </a:p>
        </p:txBody>
      </p:sp>
      <p:pic>
        <p:nvPicPr>
          <p:cNvPr id="8" name="Picture 7">
            <a:extLst>
              <a:ext uri="{FF2B5EF4-FFF2-40B4-BE49-F238E27FC236}">
                <a16:creationId xmlns:a16="http://schemas.microsoft.com/office/drawing/2014/main" id="{C86FFECA-7494-4142-8E50-AEC49EAFC4D3}"/>
              </a:ext>
            </a:extLst>
          </p:cNvPr>
          <p:cNvPicPr>
            <a:picLocks noChangeAspect="1"/>
          </p:cNvPicPr>
          <p:nvPr/>
        </p:nvPicPr>
        <p:blipFill rotWithShape="1">
          <a:blip r:embed="rId3">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3931050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977CB318-7D77-4DAD-BA70-D69778F818BF}"/>
              </a:ext>
            </a:extLst>
          </p:cNvPr>
          <p:cNvGrpSpPr/>
          <p:nvPr/>
        </p:nvGrpSpPr>
        <p:grpSpPr>
          <a:xfrm>
            <a:off x="7424" y="5640440"/>
            <a:ext cx="18280576" cy="8075560"/>
            <a:chOff x="-1" y="1284669"/>
            <a:chExt cx="9140288" cy="4037780"/>
          </a:xfrm>
        </p:grpSpPr>
        <p:sp>
          <p:nvSpPr>
            <p:cNvPr id="52" name="Rectangle 51">
              <a:extLst>
                <a:ext uri="{FF2B5EF4-FFF2-40B4-BE49-F238E27FC236}">
                  <a16:creationId xmlns:a16="http://schemas.microsoft.com/office/drawing/2014/main" id="{D0DC490A-F083-4C08-AD1E-9B564367B0F8}"/>
                </a:ext>
              </a:extLst>
            </p:cNvPr>
            <p:cNvSpPr/>
            <p:nvPr/>
          </p:nvSpPr>
          <p:spPr>
            <a:xfrm>
              <a:off x="-1" y="1284669"/>
              <a:ext cx="9140287" cy="40377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0" name="Rectangle 49">
              <a:extLst>
                <a:ext uri="{FF2B5EF4-FFF2-40B4-BE49-F238E27FC236}">
                  <a16:creationId xmlns:a16="http://schemas.microsoft.com/office/drawing/2014/main" id="{FC139135-EA9B-421C-82D7-CB716639B9D8}"/>
                </a:ext>
              </a:extLst>
            </p:cNvPr>
            <p:cNvSpPr/>
            <p:nvPr/>
          </p:nvSpPr>
          <p:spPr>
            <a:xfrm>
              <a:off x="0" y="1284669"/>
              <a:ext cx="9140287" cy="4037780"/>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51" name="Group 50">
              <a:extLst>
                <a:ext uri="{FF2B5EF4-FFF2-40B4-BE49-F238E27FC236}">
                  <a16:creationId xmlns:a16="http://schemas.microsoft.com/office/drawing/2014/main" id="{0DE34BC6-1DF0-4101-9EAD-DE685FF86F9B}"/>
                </a:ext>
              </a:extLst>
            </p:cNvPr>
            <p:cNvGrpSpPr/>
            <p:nvPr/>
          </p:nvGrpSpPr>
          <p:grpSpPr>
            <a:xfrm>
              <a:off x="143694" y="1567675"/>
              <a:ext cx="8590845" cy="3708608"/>
              <a:chOff x="143694" y="1567675"/>
              <a:chExt cx="8590845" cy="3708608"/>
            </a:xfrm>
          </p:grpSpPr>
          <p:grpSp>
            <p:nvGrpSpPr>
              <p:cNvPr id="47" name="Group 46">
                <a:extLst>
                  <a:ext uri="{FF2B5EF4-FFF2-40B4-BE49-F238E27FC236}">
                    <a16:creationId xmlns:a16="http://schemas.microsoft.com/office/drawing/2014/main" id="{78771A3A-94ED-4A20-BF45-BED2BC70A5EF}"/>
                  </a:ext>
                </a:extLst>
              </p:cNvPr>
              <p:cNvGrpSpPr/>
              <p:nvPr/>
            </p:nvGrpSpPr>
            <p:grpSpPr>
              <a:xfrm>
                <a:off x="143694" y="1607223"/>
                <a:ext cx="3705281" cy="3669060"/>
                <a:chOff x="597589" y="1599435"/>
                <a:chExt cx="3705281" cy="3669060"/>
              </a:xfrm>
            </p:grpSpPr>
            <p:sp>
              <p:nvSpPr>
                <p:cNvPr id="31" name="Arrow: Pentagon 30">
                  <a:extLst>
                    <a:ext uri="{FF2B5EF4-FFF2-40B4-BE49-F238E27FC236}">
                      <a16:creationId xmlns:a16="http://schemas.microsoft.com/office/drawing/2014/main" id="{BD4424BF-4742-4611-8879-02E48ACEB288}"/>
                    </a:ext>
                  </a:extLst>
                </p:cNvPr>
                <p:cNvSpPr/>
                <p:nvPr/>
              </p:nvSpPr>
              <p:spPr>
                <a:xfrm rot="5400000">
                  <a:off x="2234207" y="4530802"/>
                  <a:ext cx="414900" cy="11452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0" name="Rectangle 19">
                  <a:extLst>
                    <a:ext uri="{FF2B5EF4-FFF2-40B4-BE49-F238E27FC236}">
                      <a16:creationId xmlns:a16="http://schemas.microsoft.com/office/drawing/2014/main" id="{5BC8CAE0-DD63-4C8E-990A-AEB48B2447EA}"/>
                    </a:ext>
                  </a:extLst>
                </p:cNvPr>
                <p:cNvSpPr/>
                <p:nvPr/>
              </p:nvSpPr>
              <p:spPr>
                <a:xfrm rot="19876176">
                  <a:off x="1860004" y="2357830"/>
                  <a:ext cx="116952" cy="2020187"/>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1" name="Arrow: Right 20">
                  <a:extLst>
                    <a:ext uri="{FF2B5EF4-FFF2-40B4-BE49-F238E27FC236}">
                      <a16:creationId xmlns:a16="http://schemas.microsoft.com/office/drawing/2014/main" id="{F2B4C6AF-B854-439F-BD48-6A2D13CC8DB4}"/>
                    </a:ext>
                  </a:extLst>
                </p:cNvPr>
                <p:cNvSpPr/>
                <p:nvPr/>
              </p:nvSpPr>
              <p:spPr>
                <a:xfrm rot="17905479">
                  <a:off x="3918734" y="3898980"/>
                  <a:ext cx="361507" cy="212908"/>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2" name="Arrow: Pentagon 21">
                  <a:extLst>
                    <a:ext uri="{FF2B5EF4-FFF2-40B4-BE49-F238E27FC236}">
                      <a16:creationId xmlns:a16="http://schemas.microsoft.com/office/drawing/2014/main" id="{04AD1D66-2DEB-44F3-9F41-5F50C157D08D}"/>
                    </a:ext>
                  </a:extLst>
                </p:cNvPr>
                <p:cNvSpPr/>
                <p:nvPr/>
              </p:nvSpPr>
              <p:spPr>
                <a:xfrm rot="16200000">
                  <a:off x="2559471" y="2780581"/>
                  <a:ext cx="1222745" cy="145536"/>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3" name="Arrow: Pentagon 22">
                  <a:extLst>
                    <a:ext uri="{FF2B5EF4-FFF2-40B4-BE49-F238E27FC236}">
                      <a16:creationId xmlns:a16="http://schemas.microsoft.com/office/drawing/2014/main" id="{BC9C138E-445F-40D7-A17D-B51D2ABCBC62}"/>
                    </a:ext>
                  </a:extLst>
                </p:cNvPr>
                <p:cNvSpPr/>
                <p:nvPr/>
              </p:nvSpPr>
              <p:spPr>
                <a:xfrm rot="16200000">
                  <a:off x="2558087" y="3482330"/>
                  <a:ext cx="1222745" cy="145536"/>
                </a:xfrm>
                <a:prstGeom prst="homePlate">
                  <a:avLst/>
                </a:prstGeom>
                <a:gradFill flip="none" rotWithShape="0">
                  <a:gsLst>
                    <a:gs pos="0">
                      <a:srgbClr val="C00000"/>
                    </a:gs>
                    <a:gs pos="68000">
                      <a:srgbClr val="FFC000"/>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5" name="Straight Connector 4">
                  <a:extLst>
                    <a:ext uri="{FF2B5EF4-FFF2-40B4-BE49-F238E27FC236}">
                      <a16:creationId xmlns:a16="http://schemas.microsoft.com/office/drawing/2014/main" id="{81E57AF1-3BE1-40B0-B4EC-A43F499AC28A}"/>
                    </a:ext>
                  </a:extLst>
                </p:cNvPr>
                <p:cNvCxnSpPr>
                  <a:cxnSpLocks/>
                </p:cNvCxnSpPr>
                <p:nvPr/>
              </p:nvCxnSpPr>
              <p:spPr>
                <a:xfrm>
                  <a:off x="2186568" y="4109484"/>
                  <a:ext cx="0" cy="776176"/>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48A590A9-D1C2-4409-ABD2-7C5B1D31516E}"/>
                    </a:ext>
                  </a:extLst>
                </p:cNvPr>
                <p:cNvCxnSpPr>
                  <a:cxnSpLocks/>
                </p:cNvCxnSpPr>
                <p:nvPr/>
              </p:nvCxnSpPr>
              <p:spPr>
                <a:xfrm>
                  <a:off x="4164217" y="4109484"/>
                  <a:ext cx="0" cy="776176"/>
                </a:xfrm>
                <a:prstGeom prst="line">
                  <a:avLst/>
                </a:prstGeom>
                <a:ln w="28575"/>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11A58AE4-2AA2-43D1-9EE4-4109E2A7AB7F}"/>
                    </a:ext>
                  </a:extLst>
                </p:cNvPr>
                <p:cNvGrpSpPr/>
                <p:nvPr/>
              </p:nvGrpSpPr>
              <p:grpSpPr>
                <a:xfrm>
                  <a:off x="2186568" y="4109484"/>
                  <a:ext cx="1977656" cy="308345"/>
                  <a:chOff x="1690576" y="2498651"/>
                  <a:chExt cx="1648047" cy="308345"/>
                </a:xfrm>
              </p:grpSpPr>
              <p:sp>
                <p:nvSpPr>
                  <p:cNvPr id="7" name="Rectangle 6">
                    <a:extLst>
                      <a:ext uri="{FF2B5EF4-FFF2-40B4-BE49-F238E27FC236}">
                        <a16:creationId xmlns:a16="http://schemas.microsoft.com/office/drawing/2014/main" id="{C88802EC-435F-44B5-9885-B4FEFA8D2FD6}"/>
                      </a:ext>
                    </a:extLst>
                  </p:cNvPr>
                  <p:cNvSpPr/>
                  <p:nvPr/>
                </p:nvSpPr>
                <p:spPr>
                  <a:xfrm>
                    <a:off x="1690576" y="2679405"/>
                    <a:ext cx="1648041" cy="127591"/>
                  </a:xfrm>
                  <a:prstGeom prst="rect">
                    <a:avLst/>
                  </a:prstGeom>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 name="Rectangle 1">
                    <a:extLst>
                      <a:ext uri="{FF2B5EF4-FFF2-40B4-BE49-F238E27FC236}">
                        <a16:creationId xmlns:a16="http://schemas.microsoft.com/office/drawing/2014/main" id="{10A7E1ED-6500-4E19-985D-91FD4CC82CC9}"/>
                      </a:ext>
                    </a:extLst>
                  </p:cNvPr>
                  <p:cNvSpPr/>
                  <p:nvPr/>
                </p:nvSpPr>
                <p:spPr>
                  <a:xfrm>
                    <a:off x="1690576" y="2498651"/>
                    <a:ext cx="1648047" cy="1807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9" name="Sun 18">
                  <a:extLst>
                    <a:ext uri="{FF2B5EF4-FFF2-40B4-BE49-F238E27FC236}">
                      <a16:creationId xmlns:a16="http://schemas.microsoft.com/office/drawing/2014/main" id="{CBBD6813-88D1-4160-8E0C-E7ED75FD5FE3}"/>
                    </a:ext>
                  </a:extLst>
                </p:cNvPr>
                <p:cNvSpPr/>
                <p:nvPr/>
              </p:nvSpPr>
              <p:spPr>
                <a:xfrm>
                  <a:off x="597589" y="1599435"/>
                  <a:ext cx="914400" cy="91440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3" name="Left Brace 32">
                  <a:extLst>
                    <a:ext uri="{FF2B5EF4-FFF2-40B4-BE49-F238E27FC236}">
                      <a16:creationId xmlns:a16="http://schemas.microsoft.com/office/drawing/2014/main" id="{EEB1AD60-A9BB-4076-9D12-14099DE7A8A5}"/>
                    </a:ext>
                  </a:extLst>
                </p:cNvPr>
                <p:cNvSpPr/>
                <p:nvPr/>
              </p:nvSpPr>
              <p:spPr>
                <a:xfrm>
                  <a:off x="2781187" y="2943724"/>
                  <a:ext cx="248392" cy="1128175"/>
                </a:xfrm>
                <a:prstGeom prst="leftBrace">
                  <a:avLst>
                    <a:gd name="adj1" fmla="val 102378"/>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3600"/>
                </a:p>
              </p:txBody>
            </p:sp>
            <p:sp>
              <p:nvSpPr>
                <p:cNvPr id="35" name="Left Brace 34">
                  <a:extLst>
                    <a:ext uri="{FF2B5EF4-FFF2-40B4-BE49-F238E27FC236}">
                      <a16:creationId xmlns:a16="http://schemas.microsoft.com/office/drawing/2014/main" id="{9EFD4B63-A3F1-424F-A012-1DD0A9912D2E}"/>
                    </a:ext>
                  </a:extLst>
                </p:cNvPr>
                <p:cNvSpPr/>
                <p:nvPr/>
              </p:nvSpPr>
              <p:spPr>
                <a:xfrm flipH="1">
                  <a:off x="3303236" y="2239502"/>
                  <a:ext cx="279821" cy="1829924"/>
                </a:xfrm>
                <a:prstGeom prst="leftBrace">
                  <a:avLst>
                    <a:gd name="adj1" fmla="val 102378"/>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3600"/>
                </a:p>
              </p:txBody>
            </p:sp>
            <p:sp>
              <p:nvSpPr>
                <p:cNvPr id="3" name="TextBox 2">
                  <a:extLst>
                    <a:ext uri="{FF2B5EF4-FFF2-40B4-BE49-F238E27FC236}">
                      <a16:creationId xmlns:a16="http://schemas.microsoft.com/office/drawing/2014/main" id="{D056966D-914E-4D3D-8B42-2B61DC44CDB4}"/>
                    </a:ext>
                  </a:extLst>
                </p:cNvPr>
                <p:cNvSpPr txBox="1"/>
                <p:nvPr/>
              </p:nvSpPr>
              <p:spPr>
                <a:xfrm rot="16200000">
                  <a:off x="1567177" y="2997634"/>
                  <a:ext cx="1925688" cy="323166"/>
                </a:xfrm>
                <a:prstGeom prst="rect">
                  <a:avLst/>
                </a:prstGeom>
                <a:noFill/>
              </p:spPr>
              <p:txBody>
                <a:bodyPr wrap="none" rtlCol="0">
                  <a:spAutoFit/>
                </a:bodyPr>
                <a:lstStyle/>
                <a:p>
                  <a:r>
                    <a:rPr lang="en-US" sz="3600" dirty="0">
                      <a:solidFill>
                        <a:srgbClr val="FF0000"/>
                      </a:solidFill>
                    </a:rPr>
                    <a:t>Heat flow to city air</a:t>
                  </a:r>
                </a:p>
              </p:txBody>
            </p:sp>
            <p:sp>
              <p:nvSpPr>
                <p:cNvPr id="38" name="TextBox 37">
                  <a:extLst>
                    <a:ext uri="{FF2B5EF4-FFF2-40B4-BE49-F238E27FC236}">
                      <a16:creationId xmlns:a16="http://schemas.microsoft.com/office/drawing/2014/main" id="{3F33A2B7-7D73-431D-B114-B6727BDB7ED4}"/>
                    </a:ext>
                  </a:extLst>
                </p:cNvPr>
                <p:cNvSpPr txBox="1"/>
                <p:nvPr/>
              </p:nvSpPr>
              <p:spPr>
                <a:xfrm rot="16200000">
                  <a:off x="2643034" y="2737321"/>
                  <a:ext cx="2428646" cy="323166"/>
                </a:xfrm>
                <a:prstGeom prst="rect">
                  <a:avLst/>
                </a:prstGeom>
                <a:noFill/>
              </p:spPr>
              <p:txBody>
                <a:bodyPr wrap="none" rtlCol="0">
                  <a:spAutoFit/>
                </a:bodyPr>
                <a:lstStyle/>
                <a:p>
                  <a:r>
                    <a:rPr lang="en-US" sz="3600" dirty="0">
                      <a:solidFill>
                        <a:srgbClr val="FF0000"/>
                      </a:solidFill>
                    </a:rPr>
                    <a:t>Heat flow to atmosphere</a:t>
                  </a:r>
                </a:p>
              </p:txBody>
            </p:sp>
            <p:sp>
              <p:nvSpPr>
                <p:cNvPr id="41" name="TextBox 40">
                  <a:extLst>
                    <a:ext uri="{FF2B5EF4-FFF2-40B4-BE49-F238E27FC236}">
                      <a16:creationId xmlns:a16="http://schemas.microsoft.com/office/drawing/2014/main" id="{EF98FE30-ABCA-40EA-A879-418BE413746B}"/>
                    </a:ext>
                  </a:extLst>
                </p:cNvPr>
                <p:cNvSpPr txBox="1"/>
                <p:nvPr/>
              </p:nvSpPr>
              <p:spPr>
                <a:xfrm>
                  <a:off x="2081172" y="4945329"/>
                  <a:ext cx="2221698" cy="323166"/>
                </a:xfrm>
                <a:prstGeom prst="rect">
                  <a:avLst/>
                </a:prstGeom>
                <a:noFill/>
              </p:spPr>
              <p:txBody>
                <a:bodyPr wrap="none" rtlCol="0">
                  <a:spAutoFit/>
                </a:bodyPr>
                <a:lstStyle/>
                <a:p>
                  <a:r>
                    <a:rPr lang="en-US" sz="3600" dirty="0">
                      <a:solidFill>
                        <a:srgbClr val="FF0000"/>
                      </a:solidFill>
                    </a:rPr>
                    <a:t>Heat flow into building</a:t>
                  </a:r>
                </a:p>
              </p:txBody>
            </p:sp>
            <p:sp>
              <p:nvSpPr>
                <p:cNvPr id="42" name="TextBox 41">
                  <a:extLst>
                    <a:ext uri="{FF2B5EF4-FFF2-40B4-BE49-F238E27FC236}">
                      <a16:creationId xmlns:a16="http://schemas.microsoft.com/office/drawing/2014/main" id="{07A48517-48FC-4FF7-ADD2-154ACEA739EC}"/>
                    </a:ext>
                  </a:extLst>
                </p:cNvPr>
                <p:cNvSpPr txBox="1"/>
                <p:nvPr/>
              </p:nvSpPr>
              <p:spPr>
                <a:xfrm>
                  <a:off x="933981" y="4026201"/>
                  <a:ext cx="1071031" cy="323166"/>
                </a:xfrm>
                <a:prstGeom prst="rect">
                  <a:avLst/>
                </a:prstGeom>
                <a:noFill/>
              </p:spPr>
              <p:txBody>
                <a:bodyPr wrap="none" rtlCol="0">
                  <a:spAutoFit/>
                </a:bodyPr>
                <a:lstStyle/>
                <a:p>
                  <a:r>
                    <a:rPr lang="en-US" sz="3600" dirty="0"/>
                    <a:t>Black Roof</a:t>
                  </a:r>
                </a:p>
              </p:txBody>
            </p:sp>
            <p:sp>
              <p:nvSpPr>
                <p:cNvPr id="18" name="TextBox 17">
                  <a:extLst>
                    <a:ext uri="{FF2B5EF4-FFF2-40B4-BE49-F238E27FC236}">
                      <a16:creationId xmlns:a16="http://schemas.microsoft.com/office/drawing/2014/main" id="{462A7223-641B-4D4B-92FE-B7FA44E00176}"/>
                    </a:ext>
                  </a:extLst>
                </p:cNvPr>
                <p:cNvSpPr txBox="1"/>
                <p:nvPr/>
              </p:nvSpPr>
              <p:spPr>
                <a:xfrm>
                  <a:off x="2912510" y="4087134"/>
                  <a:ext cx="517129" cy="230833"/>
                </a:xfrm>
                <a:prstGeom prst="rect">
                  <a:avLst/>
                </a:prstGeom>
                <a:noFill/>
              </p:spPr>
              <p:txBody>
                <a:bodyPr wrap="none" rtlCol="0">
                  <a:spAutoFit/>
                </a:bodyPr>
                <a:lstStyle/>
                <a:p>
                  <a:r>
                    <a:rPr lang="en-US" sz="2400" dirty="0">
                      <a:solidFill>
                        <a:schemeClr val="bg1"/>
                      </a:solidFill>
                    </a:rPr>
                    <a:t>177 ° F</a:t>
                  </a:r>
                </a:p>
              </p:txBody>
            </p:sp>
          </p:grpSp>
          <p:grpSp>
            <p:nvGrpSpPr>
              <p:cNvPr id="49" name="Group 48">
                <a:extLst>
                  <a:ext uri="{FF2B5EF4-FFF2-40B4-BE49-F238E27FC236}">
                    <a16:creationId xmlns:a16="http://schemas.microsoft.com/office/drawing/2014/main" id="{EE54921D-0962-4D83-9D25-8F7AF053A2BE}"/>
                  </a:ext>
                </a:extLst>
              </p:cNvPr>
              <p:cNvGrpSpPr/>
              <p:nvPr/>
            </p:nvGrpSpPr>
            <p:grpSpPr>
              <a:xfrm>
                <a:off x="4814144" y="1567675"/>
                <a:ext cx="3920395" cy="3664507"/>
                <a:chOff x="4191465" y="1599435"/>
                <a:chExt cx="3920395" cy="3664507"/>
              </a:xfrm>
            </p:grpSpPr>
            <p:sp>
              <p:nvSpPr>
                <p:cNvPr id="26" name="Arrow: Right 25">
                  <a:extLst>
                    <a:ext uri="{FF2B5EF4-FFF2-40B4-BE49-F238E27FC236}">
                      <a16:creationId xmlns:a16="http://schemas.microsoft.com/office/drawing/2014/main" id="{9806E449-AD70-4DF0-8CD6-6DE0BD16477F}"/>
                    </a:ext>
                  </a:extLst>
                </p:cNvPr>
                <p:cNvSpPr/>
                <p:nvPr/>
              </p:nvSpPr>
              <p:spPr>
                <a:xfrm rot="17905479">
                  <a:off x="6967301" y="3350043"/>
                  <a:ext cx="2059760" cy="229358"/>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Rectangle 24">
                  <a:extLst>
                    <a:ext uri="{FF2B5EF4-FFF2-40B4-BE49-F238E27FC236}">
                      <a16:creationId xmlns:a16="http://schemas.microsoft.com/office/drawing/2014/main" id="{A0A50D53-E1AB-4CEB-ADA7-E5DD90924A76}"/>
                    </a:ext>
                  </a:extLst>
                </p:cNvPr>
                <p:cNvSpPr/>
                <p:nvPr/>
              </p:nvSpPr>
              <p:spPr>
                <a:xfrm rot="19876176">
                  <a:off x="5458121" y="2357830"/>
                  <a:ext cx="116952" cy="2020187"/>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8" name="Arrow: Pentagon 27">
                  <a:extLst>
                    <a:ext uri="{FF2B5EF4-FFF2-40B4-BE49-F238E27FC236}">
                      <a16:creationId xmlns:a16="http://schemas.microsoft.com/office/drawing/2014/main" id="{D028AE10-55F4-4506-87B7-F039156E931D}"/>
                    </a:ext>
                  </a:extLst>
                </p:cNvPr>
                <p:cNvSpPr/>
                <p:nvPr/>
              </p:nvSpPr>
              <p:spPr>
                <a:xfrm rot="16200000">
                  <a:off x="6540886" y="3609743"/>
                  <a:ext cx="445862" cy="15582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9" name="Arrow: Pentagon 28">
                  <a:extLst>
                    <a:ext uri="{FF2B5EF4-FFF2-40B4-BE49-F238E27FC236}">
                      <a16:creationId xmlns:a16="http://schemas.microsoft.com/office/drawing/2014/main" id="{487327E9-B6AC-423D-B332-656665F723EB}"/>
                    </a:ext>
                  </a:extLst>
                </p:cNvPr>
                <p:cNvSpPr/>
                <p:nvPr/>
              </p:nvSpPr>
              <p:spPr>
                <a:xfrm rot="16200000">
                  <a:off x="6539405" y="3865629"/>
                  <a:ext cx="445862" cy="155822"/>
                </a:xfrm>
                <a:prstGeom prst="homePlate">
                  <a:avLst/>
                </a:prstGeom>
                <a:gradFill flip="none" rotWithShape="0">
                  <a:gsLst>
                    <a:gs pos="0">
                      <a:srgbClr val="C00000"/>
                    </a:gs>
                    <a:gs pos="68000">
                      <a:srgbClr val="FFC000"/>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0" name="Sun 29">
                  <a:extLst>
                    <a:ext uri="{FF2B5EF4-FFF2-40B4-BE49-F238E27FC236}">
                      <a16:creationId xmlns:a16="http://schemas.microsoft.com/office/drawing/2014/main" id="{2CFFCAFB-8EE5-47ED-A29C-C5B847D6C6CF}"/>
                    </a:ext>
                  </a:extLst>
                </p:cNvPr>
                <p:cNvSpPr/>
                <p:nvPr/>
              </p:nvSpPr>
              <p:spPr>
                <a:xfrm>
                  <a:off x="4191465" y="1599435"/>
                  <a:ext cx="914400" cy="91440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2" name="Arrow: Pentagon 31">
                  <a:extLst>
                    <a:ext uri="{FF2B5EF4-FFF2-40B4-BE49-F238E27FC236}">
                      <a16:creationId xmlns:a16="http://schemas.microsoft.com/office/drawing/2014/main" id="{B92C8970-BE57-40DF-9288-6B2B509150C7}"/>
                    </a:ext>
                  </a:extLst>
                </p:cNvPr>
                <p:cNvSpPr/>
                <p:nvPr/>
              </p:nvSpPr>
              <p:spPr>
                <a:xfrm rot="5400000">
                  <a:off x="5783721" y="4331441"/>
                  <a:ext cx="414900" cy="11452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11" name="Straight Connector 10">
                  <a:extLst>
                    <a:ext uri="{FF2B5EF4-FFF2-40B4-BE49-F238E27FC236}">
                      <a16:creationId xmlns:a16="http://schemas.microsoft.com/office/drawing/2014/main" id="{0CF1335C-79A9-405D-9172-C8B5EE540F2D}"/>
                    </a:ext>
                  </a:extLst>
                </p:cNvPr>
                <p:cNvCxnSpPr>
                  <a:cxnSpLocks/>
                  <a:stCxn id="14" idx="1"/>
                </p:cNvCxnSpPr>
                <p:nvPr/>
              </p:nvCxnSpPr>
              <p:spPr>
                <a:xfrm>
                  <a:off x="5769742" y="4354034"/>
                  <a:ext cx="0" cy="531626"/>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1644186-B872-42DC-9B69-66A82EE83439}"/>
                    </a:ext>
                  </a:extLst>
                </p:cNvPr>
                <p:cNvCxnSpPr>
                  <a:cxnSpLocks/>
                  <a:stCxn id="14" idx="3"/>
                </p:cNvCxnSpPr>
                <p:nvPr/>
              </p:nvCxnSpPr>
              <p:spPr>
                <a:xfrm>
                  <a:off x="7747391" y="4354034"/>
                  <a:ext cx="0" cy="531626"/>
                </a:xfrm>
                <a:prstGeom prst="line">
                  <a:avLst/>
                </a:prstGeom>
                <a:ln w="28575"/>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250594FC-DA0A-44F8-A0A3-0C3A75199F03}"/>
                    </a:ext>
                  </a:extLst>
                </p:cNvPr>
                <p:cNvSpPr/>
                <p:nvPr/>
              </p:nvSpPr>
              <p:spPr>
                <a:xfrm>
                  <a:off x="5769742" y="4109484"/>
                  <a:ext cx="1977656" cy="180754"/>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4" name="Rectangle 13">
                  <a:extLst>
                    <a:ext uri="{FF2B5EF4-FFF2-40B4-BE49-F238E27FC236}">
                      <a16:creationId xmlns:a16="http://schemas.microsoft.com/office/drawing/2014/main" id="{0F8D31A2-82AA-45BF-B81E-4FB357D24743}"/>
                    </a:ext>
                  </a:extLst>
                </p:cNvPr>
                <p:cNvSpPr/>
                <p:nvPr/>
              </p:nvSpPr>
              <p:spPr>
                <a:xfrm>
                  <a:off x="5769742" y="4290238"/>
                  <a:ext cx="1977649" cy="127591"/>
                </a:xfrm>
                <a:prstGeom prst="rect">
                  <a:avLst/>
                </a:prstGeom>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4" name="Left Brace 33">
                  <a:extLst>
                    <a:ext uri="{FF2B5EF4-FFF2-40B4-BE49-F238E27FC236}">
                      <a16:creationId xmlns:a16="http://schemas.microsoft.com/office/drawing/2014/main" id="{C515CF64-9268-441A-B0FB-31B40FC586B4}"/>
                    </a:ext>
                  </a:extLst>
                </p:cNvPr>
                <p:cNvSpPr/>
                <p:nvPr/>
              </p:nvSpPr>
              <p:spPr>
                <a:xfrm>
                  <a:off x="6470989" y="3720608"/>
                  <a:ext cx="155822" cy="351291"/>
                </a:xfrm>
                <a:prstGeom prst="leftBrace">
                  <a:avLst>
                    <a:gd name="adj1" fmla="val 102378"/>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3600"/>
                </a:p>
              </p:txBody>
            </p:sp>
            <p:sp>
              <p:nvSpPr>
                <p:cNvPr id="36" name="Left Brace 35">
                  <a:extLst>
                    <a:ext uri="{FF2B5EF4-FFF2-40B4-BE49-F238E27FC236}">
                      <a16:creationId xmlns:a16="http://schemas.microsoft.com/office/drawing/2014/main" id="{CFF417C5-C553-4B46-8402-CE3D069B00E6}"/>
                    </a:ext>
                  </a:extLst>
                </p:cNvPr>
                <p:cNvSpPr/>
                <p:nvPr/>
              </p:nvSpPr>
              <p:spPr>
                <a:xfrm flipH="1">
                  <a:off x="6889220" y="3464723"/>
                  <a:ext cx="155822" cy="601444"/>
                </a:xfrm>
                <a:prstGeom prst="leftBrace">
                  <a:avLst>
                    <a:gd name="adj1" fmla="val 102378"/>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3600"/>
                </a:p>
              </p:txBody>
            </p:sp>
            <p:sp>
              <p:nvSpPr>
                <p:cNvPr id="37" name="TextBox 36">
                  <a:extLst>
                    <a:ext uri="{FF2B5EF4-FFF2-40B4-BE49-F238E27FC236}">
                      <a16:creationId xmlns:a16="http://schemas.microsoft.com/office/drawing/2014/main" id="{AC04B1B7-F402-431F-8247-B11FB1673557}"/>
                    </a:ext>
                  </a:extLst>
                </p:cNvPr>
                <p:cNvSpPr txBox="1"/>
                <p:nvPr/>
              </p:nvSpPr>
              <p:spPr>
                <a:xfrm rot="16200000">
                  <a:off x="5254079" y="2997634"/>
                  <a:ext cx="1925688" cy="323166"/>
                </a:xfrm>
                <a:prstGeom prst="rect">
                  <a:avLst/>
                </a:prstGeom>
                <a:noFill/>
              </p:spPr>
              <p:txBody>
                <a:bodyPr wrap="none" rtlCol="0">
                  <a:spAutoFit/>
                </a:bodyPr>
                <a:lstStyle/>
                <a:p>
                  <a:r>
                    <a:rPr lang="en-US" sz="3600" dirty="0">
                      <a:solidFill>
                        <a:srgbClr val="FF0000"/>
                      </a:solidFill>
                    </a:rPr>
                    <a:t>Heat flow to city air</a:t>
                  </a:r>
                </a:p>
              </p:txBody>
            </p:sp>
            <p:sp>
              <p:nvSpPr>
                <p:cNvPr id="39" name="TextBox 38">
                  <a:extLst>
                    <a:ext uri="{FF2B5EF4-FFF2-40B4-BE49-F238E27FC236}">
                      <a16:creationId xmlns:a16="http://schemas.microsoft.com/office/drawing/2014/main" id="{222D7447-C22A-41B4-9DDC-392F5DAF3B5F}"/>
                    </a:ext>
                  </a:extLst>
                </p:cNvPr>
                <p:cNvSpPr txBox="1"/>
                <p:nvPr/>
              </p:nvSpPr>
              <p:spPr>
                <a:xfrm rot="16200000">
                  <a:off x="6105411" y="2741145"/>
                  <a:ext cx="2428646" cy="323166"/>
                </a:xfrm>
                <a:prstGeom prst="rect">
                  <a:avLst/>
                </a:prstGeom>
                <a:noFill/>
              </p:spPr>
              <p:txBody>
                <a:bodyPr wrap="none" rtlCol="0">
                  <a:spAutoFit/>
                </a:bodyPr>
                <a:lstStyle/>
                <a:p>
                  <a:r>
                    <a:rPr lang="en-US" sz="3600" dirty="0">
                      <a:solidFill>
                        <a:srgbClr val="FF0000"/>
                      </a:solidFill>
                    </a:rPr>
                    <a:t>Heat flow to atmosphere</a:t>
                  </a:r>
                </a:p>
              </p:txBody>
            </p:sp>
            <p:sp>
              <p:nvSpPr>
                <p:cNvPr id="40" name="TextBox 39">
                  <a:extLst>
                    <a:ext uri="{FF2B5EF4-FFF2-40B4-BE49-F238E27FC236}">
                      <a16:creationId xmlns:a16="http://schemas.microsoft.com/office/drawing/2014/main" id="{E01FD464-0CD6-4330-8299-2734B686188E}"/>
                    </a:ext>
                  </a:extLst>
                </p:cNvPr>
                <p:cNvSpPr txBox="1"/>
                <p:nvPr/>
              </p:nvSpPr>
              <p:spPr>
                <a:xfrm>
                  <a:off x="5597510" y="4940776"/>
                  <a:ext cx="2221698" cy="323166"/>
                </a:xfrm>
                <a:prstGeom prst="rect">
                  <a:avLst/>
                </a:prstGeom>
                <a:noFill/>
              </p:spPr>
              <p:txBody>
                <a:bodyPr wrap="none" rtlCol="0">
                  <a:spAutoFit/>
                </a:bodyPr>
                <a:lstStyle/>
                <a:p>
                  <a:r>
                    <a:rPr lang="en-US" sz="3600" dirty="0">
                      <a:solidFill>
                        <a:srgbClr val="FF0000"/>
                      </a:solidFill>
                    </a:rPr>
                    <a:t>Heat flow into building</a:t>
                  </a:r>
                </a:p>
              </p:txBody>
            </p:sp>
            <p:sp>
              <p:nvSpPr>
                <p:cNvPr id="43" name="TextBox 42">
                  <a:extLst>
                    <a:ext uri="{FF2B5EF4-FFF2-40B4-BE49-F238E27FC236}">
                      <a16:creationId xmlns:a16="http://schemas.microsoft.com/office/drawing/2014/main" id="{04C0DD0C-8ACE-4A2F-A2B1-11A3A0CEB204}"/>
                    </a:ext>
                  </a:extLst>
                </p:cNvPr>
                <p:cNvSpPr txBox="1"/>
                <p:nvPr/>
              </p:nvSpPr>
              <p:spPr>
                <a:xfrm>
                  <a:off x="4464294" y="4005434"/>
                  <a:ext cx="1147109" cy="323166"/>
                </a:xfrm>
                <a:prstGeom prst="rect">
                  <a:avLst/>
                </a:prstGeom>
                <a:noFill/>
              </p:spPr>
              <p:txBody>
                <a:bodyPr wrap="none" rtlCol="0">
                  <a:spAutoFit/>
                </a:bodyPr>
                <a:lstStyle/>
                <a:p>
                  <a:r>
                    <a:rPr lang="en-US" sz="3600" dirty="0"/>
                    <a:t>White Roof</a:t>
                  </a:r>
                </a:p>
              </p:txBody>
            </p:sp>
            <p:sp>
              <p:nvSpPr>
                <p:cNvPr id="44" name="TextBox 43">
                  <a:extLst>
                    <a:ext uri="{FF2B5EF4-FFF2-40B4-BE49-F238E27FC236}">
                      <a16:creationId xmlns:a16="http://schemas.microsoft.com/office/drawing/2014/main" id="{A7459F0A-98C3-478F-914D-60D7B89D7AEF}"/>
                    </a:ext>
                  </a:extLst>
                </p:cNvPr>
                <p:cNvSpPr txBox="1"/>
                <p:nvPr/>
              </p:nvSpPr>
              <p:spPr>
                <a:xfrm>
                  <a:off x="6520789" y="4057166"/>
                  <a:ext cx="517129" cy="230833"/>
                </a:xfrm>
                <a:prstGeom prst="rect">
                  <a:avLst/>
                </a:prstGeom>
                <a:noFill/>
              </p:spPr>
              <p:txBody>
                <a:bodyPr wrap="none" rtlCol="0">
                  <a:spAutoFit/>
                </a:bodyPr>
                <a:lstStyle/>
                <a:p>
                  <a:r>
                    <a:rPr lang="en-US" sz="2400" dirty="0"/>
                    <a:t>111 ° F</a:t>
                  </a:r>
                </a:p>
              </p:txBody>
            </p:sp>
          </p:grpSp>
          <p:sp>
            <p:nvSpPr>
              <p:cNvPr id="46" name="TextBox 45">
                <a:extLst>
                  <a:ext uri="{FF2B5EF4-FFF2-40B4-BE49-F238E27FC236}">
                    <a16:creationId xmlns:a16="http://schemas.microsoft.com/office/drawing/2014/main" id="{A4EEEBCE-9582-4F70-8F55-27276CCD957A}"/>
                  </a:ext>
                </a:extLst>
              </p:cNvPr>
              <p:cNvSpPr txBox="1"/>
              <p:nvPr/>
            </p:nvSpPr>
            <p:spPr>
              <a:xfrm>
                <a:off x="4029841" y="3014574"/>
                <a:ext cx="1305902" cy="477054"/>
              </a:xfrm>
              <a:prstGeom prst="rect">
                <a:avLst/>
              </a:prstGeom>
              <a:noFill/>
            </p:spPr>
            <p:txBody>
              <a:bodyPr wrap="none" rtlCol="0">
                <a:spAutoFit/>
              </a:bodyPr>
              <a:lstStyle/>
              <a:p>
                <a:pPr algn="ctr"/>
                <a:r>
                  <a:rPr lang="en-US" sz="2800" b="1" dirty="0"/>
                  <a:t>Air Temperature</a:t>
                </a:r>
              </a:p>
              <a:p>
                <a:pPr algn="ctr"/>
                <a:r>
                  <a:rPr lang="en-US" sz="2800" b="1" dirty="0"/>
                  <a:t>99 ° F</a:t>
                </a:r>
              </a:p>
            </p:txBody>
          </p:sp>
        </p:grpSp>
      </p:grpSp>
      <p:sp>
        <p:nvSpPr>
          <p:cNvPr id="54" name="TextBox 53">
            <a:extLst>
              <a:ext uri="{FF2B5EF4-FFF2-40B4-BE49-F238E27FC236}">
                <a16:creationId xmlns:a16="http://schemas.microsoft.com/office/drawing/2014/main" id="{B66C866F-6EDE-4F7E-BEC5-193D2B3709EE}"/>
              </a:ext>
            </a:extLst>
          </p:cNvPr>
          <p:cNvSpPr txBox="1"/>
          <p:nvPr/>
        </p:nvSpPr>
        <p:spPr>
          <a:xfrm>
            <a:off x="3237163" y="2628567"/>
            <a:ext cx="12271693" cy="1569660"/>
          </a:xfrm>
          <a:prstGeom prst="rect">
            <a:avLst/>
          </a:prstGeom>
          <a:noFill/>
        </p:spPr>
        <p:txBody>
          <a:bodyPr wrap="none" rtlCol="0">
            <a:spAutoFit/>
          </a:bodyPr>
          <a:lstStyle/>
          <a:p>
            <a:r>
              <a:rPr lang="en-US" sz="9600" dirty="0">
                <a:solidFill>
                  <a:schemeClr val="bg1"/>
                </a:solidFill>
              </a:rPr>
              <a:t>Urban Heat Island Effect</a:t>
            </a:r>
          </a:p>
        </p:txBody>
      </p:sp>
      <p:pic>
        <p:nvPicPr>
          <p:cNvPr id="45" name="Picture 44">
            <a:extLst>
              <a:ext uri="{FF2B5EF4-FFF2-40B4-BE49-F238E27FC236}">
                <a16:creationId xmlns:a16="http://schemas.microsoft.com/office/drawing/2014/main" id="{4CF1EF34-913E-4E93-AD33-C6F60D6EDC5F}"/>
              </a:ext>
            </a:extLst>
          </p:cNvPr>
          <p:cNvPicPr>
            <a:picLocks noChangeAspect="1"/>
          </p:cNvPicPr>
          <p:nvPr/>
        </p:nvPicPr>
        <p:blipFill rotWithShape="1">
          <a:blip r:embed="rId5">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3240703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70B9406-7447-4DD2-8095-E8FA9041F01A}"/>
              </a:ext>
            </a:extLst>
          </p:cNvPr>
          <p:cNvGraphicFramePr>
            <a:graphicFrameLocks noGrp="1"/>
          </p:cNvGraphicFramePr>
          <p:nvPr>
            <p:extLst>
              <p:ext uri="{D42A27DB-BD31-4B8C-83A1-F6EECF244321}">
                <p14:modId xmlns:p14="http://schemas.microsoft.com/office/powerpoint/2010/main" val="87342309"/>
              </p:ext>
            </p:extLst>
          </p:nvPr>
        </p:nvGraphicFramePr>
        <p:xfrm>
          <a:off x="-1" y="2311879"/>
          <a:ext cx="18288000" cy="114041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039765712"/>
                    </a:ext>
                  </a:extLst>
                </a:gridCol>
                <a:gridCol w="6096000">
                  <a:extLst>
                    <a:ext uri="{9D8B030D-6E8A-4147-A177-3AD203B41FA5}">
                      <a16:colId xmlns:a16="http://schemas.microsoft.com/office/drawing/2014/main" val="29098715"/>
                    </a:ext>
                  </a:extLst>
                </a:gridCol>
                <a:gridCol w="6096000">
                  <a:extLst>
                    <a:ext uri="{9D8B030D-6E8A-4147-A177-3AD203B41FA5}">
                      <a16:colId xmlns:a16="http://schemas.microsoft.com/office/drawing/2014/main" val="1534781751"/>
                    </a:ext>
                  </a:extLst>
                </a:gridCol>
              </a:tblGrid>
              <a:tr h="670831">
                <a:tc>
                  <a:txBody>
                    <a:bodyPr/>
                    <a:lstStyle/>
                    <a:p>
                      <a:r>
                        <a:rPr lang="en-US" dirty="0"/>
                        <a:t>Surface</a:t>
                      </a:r>
                    </a:p>
                  </a:txBody>
                  <a:tcPr/>
                </a:tc>
                <a:tc>
                  <a:txBody>
                    <a:bodyPr/>
                    <a:lstStyle/>
                    <a:p>
                      <a:r>
                        <a:rPr lang="en-US" dirty="0"/>
                        <a:t>Details</a:t>
                      </a:r>
                    </a:p>
                  </a:txBody>
                  <a:tcPr/>
                </a:tc>
                <a:tc>
                  <a:txBody>
                    <a:bodyPr/>
                    <a:lstStyle/>
                    <a:p>
                      <a:r>
                        <a:rPr lang="en-US" dirty="0"/>
                        <a:t>Albedo</a:t>
                      </a:r>
                    </a:p>
                  </a:txBody>
                  <a:tcPr/>
                </a:tc>
                <a:extLst>
                  <a:ext uri="{0D108BD9-81ED-4DB2-BD59-A6C34878D82A}">
                    <a16:rowId xmlns:a16="http://schemas.microsoft.com/office/drawing/2014/main" val="3271072839"/>
                  </a:ext>
                </a:extLst>
              </a:tr>
              <a:tr h="1245828">
                <a:tc>
                  <a:txBody>
                    <a:bodyPr/>
                    <a:lstStyle/>
                    <a:p>
                      <a:r>
                        <a:rPr lang="en-US" dirty="0"/>
                        <a:t>Soil</a:t>
                      </a:r>
                    </a:p>
                  </a:txBody>
                  <a:tcPr/>
                </a:tc>
                <a:tc>
                  <a:txBody>
                    <a:bodyPr/>
                    <a:lstStyle/>
                    <a:p>
                      <a:r>
                        <a:rPr lang="en-US" dirty="0"/>
                        <a:t>Dark and Wet</a:t>
                      </a:r>
                    </a:p>
                    <a:p>
                      <a:r>
                        <a:rPr lang="en-US" dirty="0"/>
                        <a:t>Light and Dry</a:t>
                      </a:r>
                    </a:p>
                  </a:txBody>
                  <a:tcPr/>
                </a:tc>
                <a:tc>
                  <a:txBody>
                    <a:bodyPr/>
                    <a:lstStyle/>
                    <a:p>
                      <a:r>
                        <a:rPr lang="en-US" dirty="0"/>
                        <a:t>5%-</a:t>
                      </a:r>
                    </a:p>
                    <a:p>
                      <a:r>
                        <a:rPr lang="en-US" dirty="0"/>
                        <a:t>40%</a:t>
                      </a:r>
                    </a:p>
                  </a:txBody>
                  <a:tcPr/>
                </a:tc>
                <a:extLst>
                  <a:ext uri="{0D108BD9-81ED-4DB2-BD59-A6C34878D82A}">
                    <a16:rowId xmlns:a16="http://schemas.microsoft.com/office/drawing/2014/main" val="221552268"/>
                  </a:ext>
                </a:extLst>
              </a:tr>
              <a:tr h="670831">
                <a:tc>
                  <a:txBody>
                    <a:bodyPr/>
                    <a:lstStyle/>
                    <a:p>
                      <a:r>
                        <a:rPr lang="en-US" dirty="0"/>
                        <a:t>Sand</a:t>
                      </a:r>
                    </a:p>
                  </a:txBody>
                  <a:tcPr/>
                </a:tc>
                <a:tc>
                  <a:txBody>
                    <a:bodyPr/>
                    <a:lstStyle/>
                    <a:p>
                      <a:endParaRPr lang="en-US" dirty="0"/>
                    </a:p>
                  </a:txBody>
                  <a:tcPr/>
                </a:tc>
                <a:tc>
                  <a:txBody>
                    <a:bodyPr/>
                    <a:lstStyle/>
                    <a:p>
                      <a:r>
                        <a:rPr lang="en-US" dirty="0"/>
                        <a:t>15%-45%</a:t>
                      </a:r>
                    </a:p>
                  </a:txBody>
                  <a:tcPr/>
                </a:tc>
                <a:extLst>
                  <a:ext uri="{0D108BD9-81ED-4DB2-BD59-A6C34878D82A}">
                    <a16:rowId xmlns:a16="http://schemas.microsoft.com/office/drawing/2014/main" val="162407465"/>
                  </a:ext>
                </a:extLst>
              </a:tr>
              <a:tr h="1245828">
                <a:tc>
                  <a:txBody>
                    <a:bodyPr/>
                    <a:lstStyle/>
                    <a:p>
                      <a:r>
                        <a:rPr lang="en-US" dirty="0"/>
                        <a:t>Grass</a:t>
                      </a:r>
                    </a:p>
                  </a:txBody>
                  <a:tcPr/>
                </a:tc>
                <a:tc>
                  <a:txBody>
                    <a:bodyPr/>
                    <a:lstStyle/>
                    <a:p>
                      <a:r>
                        <a:rPr lang="en-US" dirty="0"/>
                        <a:t>Long</a:t>
                      </a:r>
                    </a:p>
                    <a:p>
                      <a:r>
                        <a:rPr lang="en-US" dirty="0"/>
                        <a:t>Short</a:t>
                      </a:r>
                    </a:p>
                  </a:txBody>
                  <a:tcPr/>
                </a:tc>
                <a:tc>
                  <a:txBody>
                    <a:bodyPr/>
                    <a:lstStyle/>
                    <a:p>
                      <a:r>
                        <a:rPr lang="en-US" dirty="0"/>
                        <a:t>16%-</a:t>
                      </a:r>
                    </a:p>
                    <a:p>
                      <a:r>
                        <a:rPr lang="en-US" dirty="0"/>
                        <a:t>26%</a:t>
                      </a:r>
                    </a:p>
                  </a:txBody>
                  <a:tcPr/>
                </a:tc>
                <a:extLst>
                  <a:ext uri="{0D108BD9-81ED-4DB2-BD59-A6C34878D82A}">
                    <a16:rowId xmlns:a16="http://schemas.microsoft.com/office/drawing/2014/main" val="4249862555"/>
                  </a:ext>
                </a:extLst>
              </a:tr>
              <a:tr h="670831">
                <a:tc>
                  <a:txBody>
                    <a:bodyPr/>
                    <a:lstStyle/>
                    <a:p>
                      <a:r>
                        <a:rPr lang="en-US" dirty="0"/>
                        <a:t>Agricultural Crops</a:t>
                      </a:r>
                    </a:p>
                  </a:txBody>
                  <a:tcPr/>
                </a:tc>
                <a:tc>
                  <a:txBody>
                    <a:bodyPr/>
                    <a:lstStyle/>
                    <a:p>
                      <a:endParaRPr lang="en-US" dirty="0"/>
                    </a:p>
                  </a:txBody>
                  <a:tcPr/>
                </a:tc>
                <a:tc>
                  <a:txBody>
                    <a:bodyPr/>
                    <a:lstStyle/>
                    <a:p>
                      <a:r>
                        <a:rPr lang="en-US" dirty="0"/>
                        <a:t>18%-25%</a:t>
                      </a:r>
                    </a:p>
                  </a:txBody>
                  <a:tcPr/>
                </a:tc>
                <a:extLst>
                  <a:ext uri="{0D108BD9-81ED-4DB2-BD59-A6C34878D82A}">
                    <a16:rowId xmlns:a16="http://schemas.microsoft.com/office/drawing/2014/main" val="1434675404"/>
                  </a:ext>
                </a:extLst>
              </a:tr>
              <a:tr h="670831">
                <a:tc>
                  <a:txBody>
                    <a:bodyPr/>
                    <a:lstStyle/>
                    <a:p>
                      <a:r>
                        <a:rPr lang="en-US" dirty="0"/>
                        <a:t>Tundra</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18%-25%</a:t>
                      </a:r>
                    </a:p>
                  </a:txBody>
                  <a:tcPr/>
                </a:tc>
                <a:extLst>
                  <a:ext uri="{0D108BD9-81ED-4DB2-BD59-A6C34878D82A}">
                    <a16:rowId xmlns:a16="http://schemas.microsoft.com/office/drawing/2014/main" val="3820228800"/>
                  </a:ext>
                </a:extLst>
              </a:tr>
              <a:tr h="1245828">
                <a:tc>
                  <a:txBody>
                    <a:bodyPr/>
                    <a:lstStyle/>
                    <a:p>
                      <a:r>
                        <a:rPr lang="en-US" dirty="0"/>
                        <a:t>Forest</a:t>
                      </a:r>
                    </a:p>
                  </a:txBody>
                  <a:tcPr/>
                </a:tc>
                <a:tc>
                  <a:txBody>
                    <a:bodyPr/>
                    <a:lstStyle/>
                    <a:p>
                      <a:r>
                        <a:rPr lang="en-US" dirty="0"/>
                        <a:t>Deciduous</a:t>
                      </a:r>
                    </a:p>
                    <a:p>
                      <a:r>
                        <a:rPr lang="en-US" dirty="0"/>
                        <a:t>Coniferous</a:t>
                      </a:r>
                    </a:p>
                  </a:txBody>
                  <a:tcPr/>
                </a:tc>
                <a:tc>
                  <a:txBody>
                    <a:bodyPr/>
                    <a:lstStyle/>
                    <a:p>
                      <a:r>
                        <a:rPr lang="en-US" dirty="0"/>
                        <a:t>15%-20%</a:t>
                      </a:r>
                    </a:p>
                    <a:p>
                      <a:r>
                        <a:rPr lang="en-US" dirty="0"/>
                        <a:t>5%-15%</a:t>
                      </a:r>
                    </a:p>
                  </a:txBody>
                  <a:tcPr/>
                </a:tc>
                <a:extLst>
                  <a:ext uri="{0D108BD9-81ED-4DB2-BD59-A6C34878D82A}">
                    <a16:rowId xmlns:a16="http://schemas.microsoft.com/office/drawing/2014/main" val="3175937389"/>
                  </a:ext>
                </a:extLst>
              </a:tr>
              <a:tr h="1245828">
                <a:tc>
                  <a:txBody>
                    <a:bodyPr/>
                    <a:lstStyle/>
                    <a:p>
                      <a:r>
                        <a:rPr lang="en-US" dirty="0"/>
                        <a:t>Water</a:t>
                      </a:r>
                    </a:p>
                  </a:txBody>
                  <a:tcPr/>
                </a:tc>
                <a:tc>
                  <a:txBody>
                    <a:bodyPr/>
                    <a:lstStyle/>
                    <a:p>
                      <a:r>
                        <a:rPr lang="en-US" dirty="0"/>
                        <a:t>Low Angle of Light</a:t>
                      </a:r>
                    </a:p>
                    <a:p>
                      <a:r>
                        <a:rPr lang="en-US" dirty="0"/>
                        <a:t>High Angle of Light</a:t>
                      </a:r>
                    </a:p>
                  </a:txBody>
                  <a:tcPr/>
                </a:tc>
                <a:tc>
                  <a:txBody>
                    <a:bodyPr/>
                    <a:lstStyle/>
                    <a:p>
                      <a:r>
                        <a:rPr lang="en-US" dirty="0"/>
                        <a:t>3%-10%</a:t>
                      </a:r>
                    </a:p>
                    <a:p>
                      <a:r>
                        <a:rPr lang="en-US" dirty="0"/>
                        <a:t>10%-100%</a:t>
                      </a:r>
                    </a:p>
                  </a:txBody>
                  <a:tcPr/>
                </a:tc>
                <a:extLst>
                  <a:ext uri="{0D108BD9-81ED-4DB2-BD59-A6C34878D82A}">
                    <a16:rowId xmlns:a16="http://schemas.microsoft.com/office/drawing/2014/main" val="173383412"/>
                  </a:ext>
                </a:extLst>
              </a:tr>
              <a:tr h="1245828">
                <a:tc>
                  <a:txBody>
                    <a:bodyPr/>
                    <a:lstStyle/>
                    <a:p>
                      <a:r>
                        <a:rPr lang="en-US" dirty="0"/>
                        <a:t>Snow</a:t>
                      </a:r>
                    </a:p>
                  </a:txBody>
                  <a:tcPr/>
                </a:tc>
                <a:tc>
                  <a:txBody>
                    <a:bodyPr/>
                    <a:lstStyle/>
                    <a:p>
                      <a:r>
                        <a:rPr lang="en-US" dirty="0"/>
                        <a:t>Old</a:t>
                      </a:r>
                    </a:p>
                    <a:p>
                      <a:r>
                        <a:rPr lang="en-US" dirty="0"/>
                        <a:t>Fresh</a:t>
                      </a:r>
                    </a:p>
                  </a:txBody>
                  <a:tcPr/>
                </a:tc>
                <a:tc>
                  <a:txBody>
                    <a:bodyPr/>
                    <a:lstStyle/>
                    <a:p>
                      <a:r>
                        <a:rPr lang="en-US" dirty="0"/>
                        <a:t>40%-</a:t>
                      </a:r>
                    </a:p>
                    <a:p>
                      <a:r>
                        <a:rPr lang="en-US" dirty="0"/>
                        <a:t>95%</a:t>
                      </a:r>
                    </a:p>
                  </a:txBody>
                  <a:tcPr/>
                </a:tc>
                <a:extLst>
                  <a:ext uri="{0D108BD9-81ED-4DB2-BD59-A6C34878D82A}">
                    <a16:rowId xmlns:a16="http://schemas.microsoft.com/office/drawing/2014/main" val="791640424"/>
                  </a:ext>
                </a:extLst>
              </a:tr>
              <a:tr h="1245828">
                <a:tc>
                  <a:txBody>
                    <a:bodyPr/>
                    <a:lstStyle/>
                    <a:p>
                      <a:r>
                        <a:rPr lang="en-US" dirty="0"/>
                        <a:t>Ice</a:t>
                      </a:r>
                    </a:p>
                  </a:txBody>
                  <a:tcPr/>
                </a:tc>
                <a:tc>
                  <a:txBody>
                    <a:bodyPr/>
                    <a:lstStyle/>
                    <a:p>
                      <a:r>
                        <a:rPr lang="en-US" dirty="0"/>
                        <a:t>Sea</a:t>
                      </a:r>
                    </a:p>
                    <a:p>
                      <a:r>
                        <a:rPr lang="en-US" dirty="0"/>
                        <a:t>Glacier</a:t>
                      </a:r>
                    </a:p>
                  </a:txBody>
                  <a:tcPr/>
                </a:tc>
                <a:tc>
                  <a:txBody>
                    <a:bodyPr/>
                    <a:lstStyle/>
                    <a:p>
                      <a:r>
                        <a:rPr lang="en-US" dirty="0"/>
                        <a:t>30%-45%</a:t>
                      </a:r>
                    </a:p>
                    <a:p>
                      <a:r>
                        <a:rPr lang="en-US" dirty="0"/>
                        <a:t>20%-40%</a:t>
                      </a:r>
                    </a:p>
                  </a:txBody>
                  <a:tcPr/>
                </a:tc>
                <a:extLst>
                  <a:ext uri="{0D108BD9-81ED-4DB2-BD59-A6C34878D82A}">
                    <a16:rowId xmlns:a16="http://schemas.microsoft.com/office/drawing/2014/main" val="893434706"/>
                  </a:ext>
                </a:extLst>
              </a:tr>
              <a:tr h="1245828">
                <a:tc>
                  <a:txBody>
                    <a:bodyPr/>
                    <a:lstStyle/>
                    <a:p>
                      <a:r>
                        <a:rPr lang="en-US" dirty="0"/>
                        <a:t>Clouds</a:t>
                      </a:r>
                    </a:p>
                  </a:txBody>
                  <a:tcPr/>
                </a:tc>
                <a:tc>
                  <a:txBody>
                    <a:bodyPr/>
                    <a:lstStyle/>
                    <a:p>
                      <a:r>
                        <a:rPr lang="en-US" dirty="0"/>
                        <a:t>Thick</a:t>
                      </a:r>
                    </a:p>
                    <a:p>
                      <a:r>
                        <a:rPr lang="en-US" dirty="0"/>
                        <a:t>Thin</a:t>
                      </a:r>
                    </a:p>
                  </a:txBody>
                  <a:tcPr/>
                </a:tc>
                <a:tc>
                  <a:txBody>
                    <a:bodyPr/>
                    <a:lstStyle/>
                    <a:p>
                      <a:r>
                        <a:rPr lang="en-US" dirty="0"/>
                        <a:t>60%-90%</a:t>
                      </a:r>
                    </a:p>
                    <a:p>
                      <a:r>
                        <a:rPr lang="en-US" dirty="0"/>
                        <a:t>30%-50%</a:t>
                      </a:r>
                    </a:p>
                  </a:txBody>
                  <a:tcPr/>
                </a:tc>
                <a:extLst>
                  <a:ext uri="{0D108BD9-81ED-4DB2-BD59-A6C34878D82A}">
                    <a16:rowId xmlns:a16="http://schemas.microsoft.com/office/drawing/2014/main" val="1683140043"/>
                  </a:ext>
                </a:extLst>
              </a:tr>
            </a:tbl>
          </a:graphicData>
        </a:graphic>
      </p:graphicFrame>
      <p:pic>
        <p:nvPicPr>
          <p:cNvPr id="3" name="Picture 2">
            <a:extLst>
              <a:ext uri="{FF2B5EF4-FFF2-40B4-BE49-F238E27FC236}">
                <a16:creationId xmlns:a16="http://schemas.microsoft.com/office/drawing/2014/main" id="{C06E5668-AE1A-4523-923C-FC825A48EA2E}"/>
              </a:ext>
            </a:extLst>
          </p:cNvPr>
          <p:cNvPicPr>
            <a:picLocks noChangeAspect="1"/>
          </p:cNvPicPr>
          <p:nvPr/>
        </p:nvPicPr>
        <p:blipFill rotWithShape="1">
          <a:blip r:embed="rId2">
            <a:extLst>
              <a:ext uri="{28A0092B-C50C-407E-A947-70E740481C1C}">
                <a14:useLocalDpi xmlns:a14="http://schemas.microsoft.com/office/drawing/2010/main" val="0"/>
              </a:ext>
            </a:extLst>
          </a:blip>
          <a:srcRect l="46038" t="25031" r="8417" b="64303"/>
          <a:stretch/>
        </p:blipFill>
        <p:spPr>
          <a:xfrm>
            <a:off x="0" y="0"/>
            <a:ext cx="18288000" cy="2311879"/>
          </a:xfrm>
          <a:prstGeom prst="rect">
            <a:avLst/>
          </a:prstGeom>
        </p:spPr>
      </p:pic>
    </p:spTree>
    <p:extLst>
      <p:ext uri="{BB962C8B-B14F-4D97-AF65-F5344CB8AC3E}">
        <p14:creationId xmlns:p14="http://schemas.microsoft.com/office/powerpoint/2010/main" val="1486224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1540" y="1201269"/>
            <a:ext cx="11872632" cy="1217573"/>
          </a:xfrm>
          <a:prstGeom prst="rect">
            <a:avLst/>
          </a:prstGeom>
        </p:spPr>
        <p:txBody>
          <a:bodyPr vert="horz" wrap="square" lIns="0" tIns="22412" rIns="0" bIns="0" rtlCol="0">
            <a:spAutoFit/>
          </a:bodyPr>
          <a:lstStyle/>
          <a:p>
            <a:pPr marL="22412">
              <a:spcBef>
                <a:spcPts val="176"/>
              </a:spcBef>
              <a:tabLst>
                <a:tab pos="5499829" algn="l"/>
              </a:tabLst>
            </a:pPr>
            <a:r>
              <a:rPr spc="-18" dirty="0"/>
              <a:t>Background:</a:t>
            </a:r>
            <a:r>
              <a:rPr dirty="0"/>
              <a:t>	Thermal</a:t>
            </a:r>
            <a:r>
              <a:rPr spc="-26" dirty="0"/>
              <a:t> </a:t>
            </a:r>
            <a:r>
              <a:rPr spc="-18" dirty="0"/>
              <a:t>Inertia</a:t>
            </a:r>
          </a:p>
        </p:txBody>
      </p:sp>
      <p:sp>
        <p:nvSpPr>
          <p:cNvPr id="3" name="object 3"/>
          <p:cNvSpPr txBox="1"/>
          <p:nvPr/>
        </p:nvSpPr>
        <p:spPr>
          <a:xfrm>
            <a:off x="1976716" y="3590364"/>
            <a:ext cx="7312959" cy="2534593"/>
          </a:xfrm>
          <a:prstGeom prst="rect">
            <a:avLst/>
          </a:prstGeom>
        </p:spPr>
        <p:txBody>
          <a:bodyPr vert="horz" wrap="square" lIns="0" tIns="143435" rIns="0" bIns="0" rtlCol="0">
            <a:spAutoFit/>
          </a:bodyPr>
          <a:lstStyle/>
          <a:p>
            <a:pPr marL="672351" marR="76200" indent="-605116" defTabSz="1613642">
              <a:lnSpc>
                <a:spcPct val="79500"/>
              </a:lnSpc>
              <a:spcBef>
                <a:spcPts val="1129"/>
              </a:spcBef>
              <a:buFontTx/>
              <a:buChar char="•"/>
              <a:tabLst>
                <a:tab pos="671230" algn="l"/>
                <a:tab pos="672351" algn="l"/>
              </a:tabLst>
            </a:pPr>
            <a:r>
              <a:rPr sz="3882" kern="0" dirty="0">
                <a:solidFill>
                  <a:sysClr val="windowText" lastClr="000000"/>
                </a:solidFill>
                <a:latin typeface="Arial"/>
                <a:cs typeface="Arial"/>
              </a:rPr>
              <a:t>Thermal</a:t>
            </a:r>
            <a:r>
              <a:rPr sz="3882" kern="0" spc="-26" dirty="0">
                <a:solidFill>
                  <a:sysClr val="windowText" lastClr="000000"/>
                </a:solidFill>
                <a:latin typeface="Arial"/>
                <a:cs typeface="Arial"/>
              </a:rPr>
              <a:t> </a:t>
            </a:r>
            <a:r>
              <a:rPr sz="3882" kern="0" dirty="0">
                <a:solidFill>
                  <a:sysClr val="windowText" lastClr="000000"/>
                </a:solidFill>
                <a:latin typeface="Arial"/>
                <a:cs typeface="Arial"/>
              </a:rPr>
              <a:t>inertia</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(TI)</a:t>
            </a:r>
            <a:r>
              <a:rPr sz="3882" kern="0" spc="-18" dirty="0">
                <a:solidFill>
                  <a:sysClr val="windowText" lastClr="000000"/>
                </a:solidFill>
                <a:latin typeface="Arial"/>
                <a:cs typeface="Arial"/>
              </a:rPr>
              <a:t> </a:t>
            </a:r>
            <a:r>
              <a:rPr sz="3882" kern="0" dirty="0">
                <a:solidFill>
                  <a:sysClr val="windowText" lastClr="000000"/>
                </a:solidFill>
                <a:latin typeface="Arial"/>
                <a:cs typeface="Arial"/>
              </a:rPr>
              <a:t>is</a:t>
            </a:r>
            <a:r>
              <a:rPr sz="3882" kern="0" spc="-18" dirty="0">
                <a:solidFill>
                  <a:sysClr val="windowText" lastClr="000000"/>
                </a:solidFill>
                <a:latin typeface="Arial"/>
                <a:cs typeface="Arial"/>
              </a:rPr>
              <a:t> </a:t>
            </a:r>
            <a:r>
              <a:rPr sz="3882" kern="0" spc="-88" dirty="0">
                <a:solidFill>
                  <a:sysClr val="windowText" lastClr="000000"/>
                </a:solidFill>
                <a:latin typeface="Arial"/>
                <a:cs typeface="Arial"/>
              </a:rPr>
              <a:t>a </a:t>
            </a:r>
            <a:r>
              <a:rPr sz="3882" kern="0" dirty="0">
                <a:solidFill>
                  <a:sysClr val="windowText" lastClr="000000"/>
                </a:solidFill>
                <a:latin typeface="Arial"/>
                <a:cs typeface="Arial"/>
              </a:rPr>
              <a:t>physical</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parameter</a:t>
            </a:r>
            <a:r>
              <a:rPr sz="3882" kern="0" spc="-9" dirty="0">
                <a:solidFill>
                  <a:sysClr val="windowText" lastClr="000000"/>
                </a:solidFill>
                <a:latin typeface="Arial"/>
                <a:cs typeface="Arial"/>
              </a:rPr>
              <a:t> </a:t>
            </a:r>
            <a:r>
              <a:rPr sz="3882" kern="0" spc="-18" dirty="0">
                <a:solidFill>
                  <a:sysClr val="windowText" lastClr="000000"/>
                </a:solidFill>
                <a:latin typeface="Arial"/>
                <a:cs typeface="Arial"/>
              </a:rPr>
              <a:t>describing </a:t>
            </a:r>
            <a:r>
              <a:rPr sz="3882" kern="0" dirty="0">
                <a:solidFill>
                  <a:sysClr val="windowText" lastClr="000000"/>
                </a:solidFill>
                <a:latin typeface="Arial"/>
                <a:cs typeface="Arial"/>
              </a:rPr>
              <a:t>the</a:t>
            </a:r>
            <a:r>
              <a:rPr sz="3882" kern="0" spc="-26" dirty="0">
                <a:solidFill>
                  <a:sysClr val="windowText" lastClr="000000"/>
                </a:solidFill>
                <a:latin typeface="Arial"/>
                <a:cs typeface="Arial"/>
              </a:rPr>
              <a:t> </a:t>
            </a:r>
            <a:r>
              <a:rPr sz="3882" kern="0" dirty="0">
                <a:solidFill>
                  <a:sysClr val="windowText" lastClr="000000"/>
                </a:solidFill>
                <a:latin typeface="Arial"/>
                <a:cs typeface="Arial"/>
              </a:rPr>
              <a:t>tendency</a:t>
            </a:r>
            <a:r>
              <a:rPr sz="3882" kern="0" spc="-18" dirty="0">
                <a:solidFill>
                  <a:sysClr val="windowText" lastClr="000000"/>
                </a:solidFill>
                <a:latin typeface="Arial"/>
                <a:cs typeface="Arial"/>
              </a:rPr>
              <a:t> </a:t>
            </a:r>
            <a:r>
              <a:rPr sz="3882" kern="0" dirty="0">
                <a:solidFill>
                  <a:sysClr val="windowText" lastClr="000000"/>
                </a:solidFill>
                <a:latin typeface="Arial"/>
                <a:cs typeface="Arial"/>
              </a:rPr>
              <a:t>of</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a</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material </a:t>
            </a:r>
            <a:r>
              <a:rPr sz="3882" kern="0" spc="-44" dirty="0">
                <a:solidFill>
                  <a:sysClr val="windowText" lastClr="000000"/>
                </a:solidFill>
                <a:latin typeface="Arial"/>
                <a:cs typeface="Arial"/>
              </a:rPr>
              <a:t>to </a:t>
            </a:r>
            <a:r>
              <a:rPr sz="3882" kern="0" dirty="0">
                <a:solidFill>
                  <a:sysClr val="windowText" lastClr="000000"/>
                </a:solidFill>
                <a:latin typeface="Arial"/>
                <a:cs typeface="Arial"/>
              </a:rPr>
              <a:t>resist</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changes</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in </a:t>
            </a:r>
            <a:r>
              <a:rPr sz="3882" kern="0" spc="-18" dirty="0">
                <a:solidFill>
                  <a:sysClr val="windowText" lastClr="000000"/>
                </a:solidFill>
                <a:latin typeface="Arial"/>
                <a:cs typeface="Arial"/>
              </a:rPr>
              <a:t>temperature </a:t>
            </a:r>
            <a:r>
              <a:rPr sz="3882" kern="0" dirty="0">
                <a:solidFill>
                  <a:sysClr val="windowText" lastClr="000000"/>
                </a:solidFill>
                <a:latin typeface="Arial"/>
                <a:cs typeface="Arial"/>
              </a:rPr>
              <a:t>(formally:</a:t>
            </a:r>
            <a:r>
              <a:rPr sz="3882" kern="0" spc="-18" dirty="0">
                <a:solidFill>
                  <a:sysClr val="windowText" lastClr="000000"/>
                </a:solidFill>
                <a:latin typeface="Arial"/>
                <a:cs typeface="Arial"/>
              </a:rPr>
              <a:t> √</a:t>
            </a:r>
            <a:r>
              <a:rPr sz="3882" i="1" kern="0" spc="-18" dirty="0">
                <a:solidFill>
                  <a:sysClr val="windowText" lastClr="000000"/>
                </a:solidFill>
                <a:latin typeface="Arial"/>
                <a:cs typeface="Arial"/>
              </a:rPr>
              <a:t>kρc</a:t>
            </a:r>
            <a:r>
              <a:rPr sz="3838" i="1" kern="0" spc="-26" baseline="-21072" dirty="0">
                <a:solidFill>
                  <a:sysClr val="windowText" lastClr="000000"/>
                </a:solidFill>
                <a:latin typeface="Arial"/>
                <a:cs typeface="Arial"/>
              </a:rPr>
              <a:t>p</a:t>
            </a:r>
            <a:r>
              <a:rPr sz="3882" kern="0" spc="-18" dirty="0">
                <a:solidFill>
                  <a:sysClr val="windowText" lastClr="000000"/>
                </a:solidFill>
                <a:latin typeface="Arial"/>
                <a:cs typeface="Arial"/>
              </a:rPr>
              <a:t>)</a:t>
            </a:r>
            <a:endParaRPr sz="3882" kern="0">
              <a:solidFill>
                <a:sysClr val="windowText" lastClr="000000"/>
              </a:solidFill>
              <a:latin typeface="Arial"/>
              <a:cs typeface="Arial"/>
            </a:endParaRPr>
          </a:p>
        </p:txBody>
      </p:sp>
      <p:sp>
        <p:nvSpPr>
          <p:cNvPr id="4" name="object 4"/>
          <p:cNvSpPr txBox="1"/>
          <p:nvPr/>
        </p:nvSpPr>
        <p:spPr>
          <a:xfrm>
            <a:off x="2021539" y="6667051"/>
            <a:ext cx="7310718" cy="4212035"/>
          </a:xfrm>
          <a:prstGeom prst="rect">
            <a:avLst/>
          </a:prstGeom>
        </p:spPr>
        <p:txBody>
          <a:bodyPr vert="horz" wrap="square" lIns="0" tIns="146797" rIns="0" bIns="0" rtlCol="0">
            <a:spAutoFit/>
          </a:bodyPr>
          <a:lstStyle/>
          <a:p>
            <a:pPr marL="627527" marR="169208" indent="-605116" defTabSz="1613642">
              <a:lnSpc>
                <a:spcPct val="79000"/>
              </a:lnSpc>
              <a:spcBef>
                <a:spcPts val="1156"/>
              </a:spcBef>
              <a:buFontTx/>
              <a:buChar char="•"/>
              <a:tabLst>
                <a:tab pos="626407" algn="l"/>
                <a:tab pos="627527" algn="l"/>
              </a:tabLst>
            </a:pPr>
            <a:r>
              <a:rPr sz="3882" kern="0" dirty="0">
                <a:solidFill>
                  <a:sysClr val="windowText" lastClr="000000"/>
                </a:solidFill>
                <a:latin typeface="Arial"/>
                <a:cs typeface="Arial"/>
              </a:rPr>
              <a:t>Dust</a:t>
            </a:r>
            <a:r>
              <a:rPr sz="3882" kern="0" spc="-35" dirty="0">
                <a:solidFill>
                  <a:sysClr val="windowText" lastClr="000000"/>
                </a:solidFill>
                <a:latin typeface="Arial"/>
                <a:cs typeface="Arial"/>
              </a:rPr>
              <a:t> </a:t>
            </a:r>
            <a:r>
              <a:rPr sz="3882" kern="0" dirty="0">
                <a:solidFill>
                  <a:sysClr val="windowText" lastClr="000000"/>
                </a:solidFill>
                <a:latin typeface="Arial"/>
                <a:cs typeface="Arial"/>
              </a:rPr>
              <a:t>and sand</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 low</a:t>
            </a:r>
            <a:r>
              <a:rPr sz="3882" kern="0" spc="-71" dirty="0">
                <a:solidFill>
                  <a:sysClr val="windowText" lastClr="000000"/>
                </a:solidFill>
                <a:latin typeface="Arial"/>
                <a:cs typeface="Arial"/>
              </a:rPr>
              <a:t> </a:t>
            </a:r>
            <a:r>
              <a:rPr sz="3882" kern="0" dirty="0">
                <a:solidFill>
                  <a:sysClr val="windowText" lastClr="000000"/>
                </a:solidFill>
                <a:latin typeface="Arial"/>
                <a:cs typeface="Arial"/>
              </a:rPr>
              <a:t>TI,</a:t>
            </a:r>
            <a:r>
              <a:rPr sz="3882" kern="0" spc="-9" dirty="0">
                <a:solidFill>
                  <a:sysClr val="windowText" lastClr="000000"/>
                </a:solidFill>
                <a:latin typeface="Arial"/>
                <a:cs typeface="Arial"/>
              </a:rPr>
              <a:t> </a:t>
            </a:r>
            <a:r>
              <a:rPr sz="3882" kern="0" spc="-18" dirty="0">
                <a:solidFill>
                  <a:sysClr val="windowText" lastClr="000000"/>
                </a:solidFill>
                <a:latin typeface="Arial"/>
                <a:cs typeface="Arial"/>
              </a:rPr>
              <a:t>rocks </a:t>
            </a:r>
            <a:r>
              <a:rPr sz="3882" kern="0" dirty="0">
                <a:solidFill>
                  <a:sysClr val="windowText" lastClr="000000"/>
                </a:solidFill>
                <a:latin typeface="Arial"/>
                <a:cs typeface="Arial"/>
              </a:rPr>
              <a:t>and densely</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packed grains</a:t>
            </a:r>
            <a:r>
              <a:rPr sz="3882" kern="0" spc="-9" dirty="0">
                <a:solidFill>
                  <a:sysClr val="windowText" lastClr="000000"/>
                </a:solidFill>
                <a:latin typeface="Arial"/>
                <a:cs typeface="Arial"/>
              </a:rPr>
              <a:t> </a:t>
            </a:r>
            <a:r>
              <a:rPr sz="3882" kern="0" spc="-88" dirty="0">
                <a:solidFill>
                  <a:sysClr val="windowText" lastClr="000000"/>
                </a:solidFill>
                <a:latin typeface="Arial"/>
                <a:cs typeface="Arial"/>
              </a:rPr>
              <a:t>= </a:t>
            </a:r>
            <a:r>
              <a:rPr sz="3882" kern="0" dirty="0">
                <a:solidFill>
                  <a:sysClr val="windowText" lastClr="000000"/>
                </a:solidFill>
                <a:latin typeface="Arial"/>
                <a:cs typeface="Arial"/>
              </a:rPr>
              <a:t>high</a:t>
            </a:r>
            <a:r>
              <a:rPr sz="3882" kern="0" spc="-97" dirty="0">
                <a:solidFill>
                  <a:sysClr val="windowText" lastClr="000000"/>
                </a:solidFill>
                <a:latin typeface="Arial"/>
                <a:cs typeface="Arial"/>
              </a:rPr>
              <a:t> </a:t>
            </a:r>
            <a:r>
              <a:rPr sz="3882" kern="0" spc="-44" dirty="0">
                <a:solidFill>
                  <a:sysClr val="windowText" lastClr="000000"/>
                </a:solidFill>
                <a:latin typeface="Arial"/>
                <a:cs typeface="Arial"/>
              </a:rPr>
              <a:t>TI</a:t>
            </a:r>
            <a:endParaRPr sz="3882" kern="0">
              <a:solidFill>
                <a:sysClr val="windowText" lastClr="000000"/>
              </a:solidFill>
              <a:latin typeface="Arial"/>
              <a:cs typeface="Arial"/>
            </a:endParaRPr>
          </a:p>
          <a:p>
            <a:pPr defTabSz="1613642">
              <a:spcBef>
                <a:spcPts val="26"/>
              </a:spcBef>
              <a:buFont typeface="Arial"/>
              <a:buChar char="•"/>
            </a:pPr>
            <a:endParaRPr sz="4941" kern="0">
              <a:solidFill>
                <a:sysClr val="windowText" lastClr="000000"/>
              </a:solidFill>
              <a:latin typeface="Arial"/>
              <a:cs typeface="Arial"/>
            </a:endParaRPr>
          </a:p>
          <a:p>
            <a:pPr marL="627527" marR="8965" indent="-605116" defTabSz="1613642">
              <a:lnSpc>
                <a:spcPct val="79200"/>
              </a:lnSpc>
              <a:buFontTx/>
              <a:buChar char="•"/>
              <a:tabLst>
                <a:tab pos="626407" algn="l"/>
                <a:tab pos="627527" algn="l"/>
              </a:tabLst>
            </a:pPr>
            <a:r>
              <a:rPr sz="3882" kern="0" dirty="0">
                <a:solidFill>
                  <a:sysClr val="windowText" lastClr="000000"/>
                </a:solidFill>
                <a:latin typeface="Arial"/>
                <a:cs typeface="Arial"/>
              </a:rPr>
              <a:t>Orbital</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remote</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sensing</a:t>
            </a:r>
            <a:r>
              <a:rPr sz="3882" kern="0" spc="-9" dirty="0">
                <a:solidFill>
                  <a:sysClr val="windowText" lastClr="000000"/>
                </a:solidFill>
                <a:latin typeface="Arial"/>
                <a:cs typeface="Arial"/>
              </a:rPr>
              <a:t> </a:t>
            </a:r>
            <a:r>
              <a:rPr sz="3882" kern="0" spc="-18" dirty="0">
                <a:solidFill>
                  <a:sysClr val="windowText" lastClr="000000"/>
                </a:solidFill>
                <a:latin typeface="Arial"/>
                <a:cs typeface="Arial"/>
              </a:rPr>
              <a:t>highly </a:t>
            </a:r>
            <a:r>
              <a:rPr sz="3882" kern="0" dirty="0">
                <a:solidFill>
                  <a:sysClr val="windowText" lastClr="000000"/>
                </a:solidFill>
                <a:latin typeface="Arial"/>
                <a:cs typeface="Arial"/>
              </a:rPr>
              <a:t>successful</a:t>
            </a:r>
            <a:r>
              <a:rPr sz="3882" kern="0" spc="-35" dirty="0">
                <a:solidFill>
                  <a:sysClr val="windowText" lastClr="000000"/>
                </a:solidFill>
                <a:latin typeface="Arial"/>
                <a:cs typeface="Arial"/>
              </a:rPr>
              <a:t> </a:t>
            </a:r>
            <a:r>
              <a:rPr sz="3882" kern="0" dirty="0">
                <a:solidFill>
                  <a:sysClr val="windowText" lastClr="000000"/>
                </a:solidFill>
                <a:latin typeface="Arial"/>
                <a:cs typeface="Arial"/>
              </a:rPr>
              <a:t>for</a:t>
            </a:r>
            <a:r>
              <a:rPr sz="3882" kern="0" spc="-18" dirty="0">
                <a:solidFill>
                  <a:sysClr val="windowText" lastClr="000000"/>
                </a:solidFill>
                <a:latin typeface="Arial"/>
                <a:cs typeface="Arial"/>
              </a:rPr>
              <a:t> </a:t>
            </a:r>
            <a:r>
              <a:rPr sz="3882" kern="0" dirty="0">
                <a:solidFill>
                  <a:sysClr val="windowText" lastClr="000000"/>
                </a:solidFill>
                <a:latin typeface="Arial"/>
                <a:cs typeface="Arial"/>
              </a:rPr>
              <a:t>determining</a:t>
            </a:r>
            <a:r>
              <a:rPr sz="3882" kern="0" spc="-71" dirty="0">
                <a:solidFill>
                  <a:sysClr val="windowText" lastClr="000000"/>
                </a:solidFill>
                <a:latin typeface="Arial"/>
                <a:cs typeface="Arial"/>
              </a:rPr>
              <a:t> </a:t>
            </a:r>
            <a:r>
              <a:rPr sz="3882" kern="0" spc="-44" dirty="0">
                <a:solidFill>
                  <a:sysClr val="windowText" lastClr="000000"/>
                </a:solidFill>
                <a:latin typeface="Arial"/>
                <a:cs typeface="Arial"/>
              </a:rPr>
              <a:t>TI </a:t>
            </a:r>
            <a:r>
              <a:rPr sz="3882" kern="0" dirty="0">
                <a:solidFill>
                  <a:sysClr val="windowText" lastClr="000000"/>
                </a:solidFill>
                <a:latin typeface="Arial"/>
                <a:cs typeface="Arial"/>
              </a:rPr>
              <a:t>on</a:t>
            </a:r>
            <a:r>
              <a:rPr sz="3882" kern="0" spc="-26" dirty="0">
                <a:solidFill>
                  <a:sysClr val="windowText" lastClr="000000"/>
                </a:solidFill>
                <a:latin typeface="Arial"/>
                <a:cs typeface="Arial"/>
              </a:rPr>
              <a:t> </a:t>
            </a:r>
            <a:r>
              <a:rPr sz="3882" kern="0" dirty="0">
                <a:solidFill>
                  <a:sysClr val="windowText" lastClr="000000"/>
                </a:solidFill>
                <a:latin typeface="Arial"/>
                <a:cs typeface="Arial"/>
              </a:rPr>
              <a:t>Mars;</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used for</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geology</a:t>
            </a:r>
            <a:r>
              <a:rPr sz="3882" kern="0" spc="-9" dirty="0">
                <a:solidFill>
                  <a:sysClr val="windowText" lastClr="000000"/>
                </a:solidFill>
                <a:latin typeface="Arial"/>
                <a:cs typeface="Arial"/>
              </a:rPr>
              <a:t> </a:t>
            </a:r>
            <a:r>
              <a:rPr sz="3882" kern="0" spc="-44" dirty="0">
                <a:solidFill>
                  <a:sysClr val="windowText" lastClr="000000"/>
                </a:solidFill>
                <a:latin typeface="Arial"/>
                <a:cs typeface="Arial"/>
              </a:rPr>
              <a:t>and </a:t>
            </a:r>
            <a:r>
              <a:rPr sz="3882" kern="0" dirty="0">
                <a:solidFill>
                  <a:sysClr val="windowText" lastClr="000000"/>
                </a:solidFill>
                <a:latin typeface="Arial"/>
                <a:cs typeface="Arial"/>
              </a:rPr>
              <a:t>landing</a:t>
            </a:r>
            <a:r>
              <a:rPr sz="3882" kern="0" spc="-9" dirty="0">
                <a:solidFill>
                  <a:sysClr val="windowText" lastClr="000000"/>
                </a:solidFill>
                <a:latin typeface="Arial"/>
                <a:cs typeface="Arial"/>
              </a:rPr>
              <a:t> </a:t>
            </a:r>
            <a:r>
              <a:rPr sz="3882" kern="0" dirty="0">
                <a:solidFill>
                  <a:sysClr val="windowText" lastClr="000000"/>
                </a:solidFill>
                <a:latin typeface="Arial"/>
                <a:cs typeface="Arial"/>
              </a:rPr>
              <a:t>site </a:t>
            </a:r>
            <a:r>
              <a:rPr sz="3882" kern="0" spc="-18" dirty="0">
                <a:solidFill>
                  <a:sysClr val="windowText" lastClr="000000"/>
                </a:solidFill>
                <a:latin typeface="Arial"/>
                <a:cs typeface="Arial"/>
              </a:rPr>
              <a:t>selection</a:t>
            </a:r>
            <a:endParaRPr sz="3882" kern="0">
              <a:solidFill>
                <a:sysClr val="windowText" lastClr="000000"/>
              </a:solidFill>
              <a:latin typeface="Arial"/>
              <a:cs typeface="Arial"/>
            </a:endParaRPr>
          </a:p>
        </p:txBody>
      </p:sp>
      <p:grpSp>
        <p:nvGrpSpPr>
          <p:cNvPr id="5" name="object 5"/>
          <p:cNvGrpSpPr/>
          <p:nvPr/>
        </p:nvGrpSpPr>
        <p:grpSpPr>
          <a:xfrm>
            <a:off x="10262063" y="3205672"/>
            <a:ext cx="5511053" cy="4270562"/>
            <a:chOff x="5662769" y="1816547"/>
            <a:chExt cx="3122930" cy="2419985"/>
          </a:xfrm>
        </p:grpSpPr>
        <p:pic>
          <p:nvPicPr>
            <p:cNvPr id="6" name="object 6"/>
            <p:cNvPicPr/>
            <p:nvPr/>
          </p:nvPicPr>
          <p:blipFill>
            <a:blip r:embed="rId2" cstate="print"/>
            <a:stretch>
              <a:fillRect/>
            </a:stretch>
          </p:blipFill>
          <p:spPr>
            <a:xfrm>
              <a:off x="5662769" y="1816547"/>
              <a:ext cx="3122688" cy="1951299"/>
            </a:xfrm>
            <a:prstGeom prst="rect">
              <a:avLst/>
            </a:prstGeom>
          </p:spPr>
        </p:pic>
        <p:sp>
          <p:nvSpPr>
            <p:cNvPr id="7" name="object 7"/>
            <p:cNvSpPr/>
            <p:nvPr/>
          </p:nvSpPr>
          <p:spPr>
            <a:xfrm>
              <a:off x="6525681" y="1845516"/>
              <a:ext cx="0" cy="26034"/>
            </a:xfrm>
            <a:custGeom>
              <a:avLst/>
              <a:gdLst/>
              <a:ahLst/>
              <a:cxnLst/>
              <a:rect l="l" t="t" r="r" b="b"/>
              <a:pathLst>
                <a:path h="26035">
                  <a:moveTo>
                    <a:pt x="0" y="0"/>
                  </a:moveTo>
                  <a:lnTo>
                    <a:pt x="0" y="25541"/>
                  </a:lnTo>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8" name="object 8"/>
            <p:cNvSpPr/>
            <p:nvPr/>
          </p:nvSpPr>
          <p:spPr>
            <a:xfrm>
              <a:off x="6525681" y="1845516"/>
              <a:ext cx="0" cy="26034"/>
            </a:xfrm>
            <a:custGeom>
              <a:avLst/>
              <a:gdLst/>
              <a:ahLst/>
              <a:cxnLst/>
              <a:rect l="l" t="t" r="r" b="b"/>
              <a:pathLst>
                <a:path h="26035">
                  <a:moveTo>
                    <a:pt x="0" y="0"/>
                  </a:moveTo>
                  <a:lnTo>
                    <a:pt x="0" y="25541"/>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9" name="object 9"/>
            <p:cNvSpPr/>
            <p:nvPr/>
          </p:nvSpPr>
          <p:spPr>
            <a:xfrm>
              <a:off x="7119519" y="1845516"/>
              <a:ext cx="0" cy="26034"/>
            </a:xfrm>
            <a:custGeom>
              <a:avLst/>
              <a:gdLst/>
              <a:ahLst/>
              <a:cxnLst/>
              <a:rect l="l" t="t" r="r" b="b"/>
              <a:pathLst>
                <a:path h="26035">
                  <a:moveTo>
                    <a:pt x="0" y="0"/>
                  </a:moveTo>
                  <a:lnTo>
                    <a:pt x="0" y="25541"/>
                  </a:lnTo>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10" name="object 10"/>
            <p:cNvSpPr/>
            <p:nvPr/>
          </p:nvSpPr>
          <p:spPr>
            <a:xfrm>
              <a:off x="7119519" y="1845516"/>
              <a:ext cx="0" cy="26034"/>
            </a:xfrm>
            <a:custGeom>
              <a:avLst/>
              <a:gdLst/>
              <a:ahLst/>
              <a:cxnLst/>
              <a:rect l="l" t="t" r="r" b="b"/>
              <a:pathLst>
                <a:path h="26035">
                  <a:moveTo>
                    <a:pt x="0" y="0"/>
                  </a:moveTo>
                  <a:lnTo>
                    <a:pt x="0" y="25541"/>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11" name="object 11"/>
            <p:cNvSpPr/>
            <p:nvPr/>
          </p:nvSpPr>
          <p:spPr>
            <a:xfrm>
              <a:off x="7713357" y="1845516"/>
              <a:ext cx="0" cy="26034"/>
            </a:xfrm>
            <a:custGeom>
              <a:avLst/>
              <a:gdLst/>
              <a:ahLst/>
              <a:cxnLst/>
              <a:rect l="l" t="t" r="r" b="b"/>
              <a:pathLst>
                <a:path h="26035">
                  <a:moveTo>
                    <a:pt x="0" y="0"/>
                  </a:moveTo>
                  <a:lnTo>
                    <a:pt x="0" y="25541"/>
                  </a:lnTo>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12" name="object 12"/>
            <p:cNvSpPr/>
            <p:nvPr/>
          </p:nvSpPr>
          <p:spPr>
            <a:xfrm>
              <a:off x="7713357" y="1845516"/>
              <a:ext cx="0" cy="26034"/>
            </a:xfrm>
            <a:custGeom>
              <a:avLst/>
              <a:gdLst/>
              <a:ahLst/>
              <a:cxnLst/>
              <a:rect l="l" t="t" r="r" b="b"/>
              <a:pathLst>
                <a:path h="26035">
                  <a:moveTo>
                    <a:pt x="0" y="0"/>
                  </a:moveTo>
                  <a:lnTo>
                    <a:pt x="0" y="25541"/>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13" name="object 13"/>
            <p:cNvSpPr/>
            <p:nvPr/>
          </p:nvSpPr>
          <p:spPr>
            <a:xfrm>
              <a:off x="8307195" y="1845516"/>
              <a:ext cx="0" cy="26034"/>
            </a:xfrm>
            <a:custGeom>
              <a:avLst/>
              <a:gdLst/>
              <a:ahLst/>
              <a:cxnLst/>
              <a:rect l="l" t="t" r="r" b="b"/>
              <a:pathLst>
                <a:path h="26035">
                  <a:moveTo>
                    <a:pt x="0" y="0"/>
                  </a:moveTo>
                  <a:lnTo>
                    <a:pt x="0" y="25541"/>
                  </a:lnTo>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14" name="object 14"/>
            <p:cNvSpPr/>
            <p:nvPr/>
          </p:nvSpPr>
          <p:spPr>
            <a:xfrm>
              <a:off x="8307195" y="1845516"/>
              <a:ext cx="0" cy="26034"/>
            </a:xfrm>
            <a:custGeom>
              <a:avLst/>
              <a:gdLst/>
              <a:ahLst/>
              <a:cxnLst/>
              <a:rect l="l" t="t" r="r" b="b"/>
              <a:pathLst>
                <a:path h="26035">
                  <a:moveTo>
                    <a:pt x="0" y="0"/>
                  </a:moveTo>
                  <a:lnTo>
                    <a:pt x="0" y="25541"/>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15" name="object 15"/>
            <p:cNvSpPr/>
            <p:nvPr/>
          </p:nvSpPr>
          <p:spPr>
            <a:xfrm>
              <a:off x="8756724" y="1845516"/>
              <a:ext cx="26034" cy="0"/>
            </a:xfrm>
            <a:custGeom>
              <a:avLst/>
              <a:gdLst/>
              <a:ahLst/>
              <a:cxnLst/>
              <a:rect l="l" t="t" r="r" b="b"/>
              <a:pathLst>
                <a:path w="26034">
                  <a:moveTo>
                    <a:pt x="25541" y="0"/>
                  </a:moveTo>
                  <a:lnTo>
                    <a:pt x="0" y="0"/>
                  </a:lnTo>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16" name="object 16"/>
            <p:cNvSpPr/>
            <p:nvPr/>
          </p:nvSpPr>
          <p:spPr>
            <a:xfrm>
              <a:off x="8756724" y="1845516"/>
              <a:ext cx="26034" cy="0"/>
            </a:xfrm>
            <a:custGeom>
              <a:avLst/>
              <a:gdLst/>
              <a:ahLst/>
              <a:cxnLst/>
              <a:rect l="l" t="t" r="r" b="b"/>
              <a:pathLst>
                <a:path w="26034">
                  <a:moveTo>
                    <a:pt x="25541" y="0"/>
                  </a:moveTo>
                  <a:lnTo>
                    <a:pt x="0" y="0"/>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17" name="object 17"/>
            <p:cNvSpPr/>
            <p:nvPr/>
          </p:nvSpPr>
          <p:spPr>
            <a:xfrm>
              <a:off x="5931843" y="1845516"/>
              <a:ext cx="2850515" cy="0"/>
            </a:xfrm>
            <a:custGeom>
              <a:avLst/>
              <a:gdLst/>
              <a:ahLst/>
              <a:cxnLst/>
              <a:rect l="l" t="t" r="r" b="b"/>
              <a:pathLst>
                <a:path w="2850515">
                  <a:moveTo>
                    <a:pt x="0" y="0"/>
                  </a:moveTo>
                  <a:lnTo>
                    <a:pt x="2850421" y="0"/>
                  </a:lnTo>
                </a:path>
              </a:pathLst>
            </a:custGeom>
            <a:ln w="6385">
              <a:solidFill>
                <a:srgbClr val="000000"/>
              </a:solidFill>
            </a:ln>
          </p:spPr>
          <p:txBody>
            <a:bodyPr wrap="square" lIns="0" tIns="0" rIns="0" bIns="0" rtlCol="0"/>
            <a:lstStyle/>
            <a:p>
              <a:pPr defTabSz="1613642"/>
              <a:endParaRPr sz="3176" kern="0">
                <a:solidFill>
                  <a:sysClr val="windowText" lastClr="000000"/>
                </a:solidFill>
              </a:endParaRPr>
            </a:p>
          </p:txBody>
        </p:sp>
        <p:sp>
          <p:nvSpPr>
            <p:cNvPr id="18" name="object 18"/>
            <p:cNvSpPr/>
            <p:nvPr/>
          </p:nvSpPr>
          <p:spPr>
            <a:xfrm>
              <a:off x="8756724" y="4052294"/>
              <a:ext cx="26034" cy="0"/>
            </a:xfrm>
            <a:custGeom>
              <a:avLst/>
              <a:gdLst/>
              <a:ahLst/>
              <a:cxnLst/>
              <a:rect l="l" t="t" r="r" b="b"/>
              <a:pathLst>
                <a:path w="26034">
                  <a:moveTo>
                    <a:pt x="25541" y="0"/>
                  </a:moveTo>
                  <a:lnTo>
                    <a:pt x="0" y="0"/>
                  </a:lnTo>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19" name="object 19"/>
            <p:cNvSpPr/>
            <p:nvPr/>
          </p:nvSpPr>
          <p:spPr>
            <a:xfrm>
              <a:off x="8756724" y="4052294"/>
              <a:ext cx="26034" cy="0"/>
            </a:xfrm>
            <a:custGeom>
              <a:avLst/>
              <a:gdLst/>
              <a:ahLst/>
              <a:cxnLst/>
              <a:rect l="l" t="t" r="r" b="b"/>
              <a:pathLst>
                <a:path w="26034">
                  <a:moveTo>
                    <a:pt x="25541" y="0"/>
                  </a:moveTo>
                  <a:lnTo>
                    <a:pt x="0" y="0"/>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20" name="object 20"/>
            <p:cNvSpPr/>
            <p:nvPr/>
          </p:nvSpPr>
          <p:spPr>
            <a:xfrm>
              <a:off x="8782265" y="1845516"/>
              <a:ext cx="0" cy="2207260"/>
            </a:xfrm>
            <a:custGeom>
              <a:avLst/>
              <a:gdLst/>
              <a:ahLst/>
              <a:cxnLst/>
              <a:rect l="l" t="t" r="r" b="b"/>
              <a:pathLst>
                <a:path h="2207260">
                  <a:moveTo>
                    <a:pt x="0" y="2206777"/>
                  </a:moveTo>
                  <a:lnTo>
                    <a:pt x="0" y="0"/>
                  </a:lnTo>
                </a:path>
              </a:pathLst>
            </a:custGeom>
            <a:ln w="6385">
              <a:solidFill>
                <a:srgbClr val="000000"/>
              </a:solidFill>
            </a:ln>
          </p:spPr>
          <p:txBody>
            <a:bodyPr wrap="square" lIns="0" tIns="0" rIns="0" bIns="0" rtlCol="0"/>
            <a:lstStyle/>
            <a:p>
              <a:pPr defTabSz="1613642"/>
              <a:endParaRPr sz="3176" kern="0">
                <a:solidFill>
                  <a:sysClr val="windowText" lastClr="000000"/>
                </a:solidFill>
              </a:endParaRPr>
            </a:p>
          </p:txBody>
        </p:sp>
        <p:sp>
          <p:nvSpPr>
            <p:cNvPr id="21" name="object 21"/>
            <p:cNvSpPr/>
            <p:nvPr/>
          </p:nvSpPr>
          <p:spPr>
            <a:xfrm>
              <a:off x="5931843" y="4026753"/>
              <a:ext cx="0" cy="26034"/>
            </a:xfrm>
            <a:custGeom>
              <a:avLst/>
              <a:gdLst/>
              <a:ahLst/>
              <a:cxnLst/>
              <a:rect l="l" t="t" r="r" b="b"/>
              <a:pathLst>
                <a:path h="26035">
                  <a:moveTo>
                    <a:pt x="0" y="0"/>
                  </a:moveTo>
                  <a:lnTo>
                    <a:pt x="0" y="25541"/>
                  </a:lnTo>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22" name="object 22"/>
            <p:cNvSpPr/>
            <p:nvPr/>
          </p:nvSpPr>
          <p:spPr>
            <a:xfrm>
              <a:off x="5931843" y="4026753"/>
              <a:ext cx="0" cy="26034"/>
            </a:xfrm>
            <a:custGeom>
              <a:avLst/>
              <a:gdLst/>
              <a:ahLst/>
              <a:cxnLst/>
              <a:rect l="l" t="t" r="r" b="b"/>
              <a:pathLst>
                <a:path h="26035">
                  <a:moveTo>
                    <a:pt x="0" y="25541"/>
                  </a:moveTo>
                  <a:lnTo>
                    <a:pt x="0" y="0"/>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23" name="object 23"/>
            <p:cNvSpPr/>
            <p:nvPr/>
          </p:nvSpPr>
          <p:spPr>
            <a:xfrm>
              <a:off x="5917590" y="4077855"/>
              <a:ext cx="38735" cy="58419"/>
            </a:xfrm>
            <a:custGeom>
              <a:avLst/>
              <a:gdLst/>
              <a:ahLst/>
              <a:cxnLst/>
              <a:rect l="l" t="t" r="r" b="b"/>
              <a:pathLst>
                <a:path w="38735" h="58420">
                  <a:moveTo>
                    <a:pt x="38620" y="19621"/>
                  </a:moveTo>
                  <a:lnTo>
                    <a:pt x="36931" y="12407"/>
                  </a:lnTo>
                  <a:lnTo>
                    <a:pt x="33642" y="7429"/>
                  </a:lnTo>
                  <a:lnTo>
                    <a:pt x="32639" y="5981"/>
                  </a:lnTo>
                  <a:lnTo>
                    <a:pt x="31026" y="3644"/>
                  </a:lnTo>
                  <a:lnTo>
                    <a:pt x="31026" y="21297"/>
                  </a:lnTo>
                  <a:lnTo>
                    <a:pt x="31026" y="36626"/>
                  </a:lnTo>
                  <a:lnTo>
                    <a:pt x="30035" y="42367"/>
                  </a:lnTo>
                  <a:lnTo>
                    <a:pt x="28117" y="46202"/>
                  </a:lnTo>
                  <a:lnTo>
                    <a:pt x="26123" y="50038"/>
                  </a:lnTo>
                  <a:lnTo>
                    <a:pt x="23215" y="51955"/>
                  </a:lnTo>
                  <a:lnTo>
                    <a:pt x="15405" y="51955"/>
                  </a:lnTo>
                  <a:lnTo>
                    <a:pt x="12484" y="50038"/>
                  </a:lnTo>
                  <a:lnTo>
                    <a:pt x="8509" y="42367"/>
                  </a:lnTo>
                  <a:lnTo>
                    <a:pt x="7581" y="36626"/>
                  </a:lnTo>
                  <a:lnTo>
                    <a:pt x="7581" y="21297"/>
                  </a:lnTo>
                  <a:lnTo>
                    <a:pt x="8509" y="15557"/>
                  </a:lnTo>
                  <a:lnTo>
                    <a:pt x="12484" y="7886"/>
                  </a:lnTo>
                  <a:lnTo>
                    <a:pt x="15405" y="5981"/>
                  </a:lnTo>
                  <a:lnTo>
                    <a:pt x="23215" y="5981"/>
                  </a:lnTo>
                  <a:lnTo>
                    <a:pt x="26123" y="7886"/>
                  </a:lnTo>
                  <a:lnTo>
                    <a:pt x="28117" y="11722"/>
                  </a:lnTo>
                  <a:lnTo>
                    <a:pt x="30035" y="15557"/>
                  </a:lnTo>
                  <a:lnTo>
                    <a:pt x="31026" y="21297"/>
                  </a:lnTo>
                  <a:lnTo>
                    <a:pt x="31026" y="3644"/>
                  </a:lnTo>
                  <a:lnTo>
                    <a:pt x="30264" y="2527"/>
                  </a:lnTo>
                  <a:lnTo>
                    <a:pt x="25514" y="0"/>
                  </a:lnTo>
                  <a:lnTo>
                    <a:pt x="13030" y="0"/>
                  </a:lnTo>
                  <a:lnTo>
                    <a:pt x="8191" y="2527"/>
                  </a:lnTo>
                  <a:lnTo>
                    <a:pt x="4902" y="7429"/>
                  </a:lnTo>
                  <a:lnTo>
                    <a:pt x="1612" y="12407"/>
                  </a:lnTo>
                  <a:lnTo>
                    <a:pt x="0" y="19621"/>
                  </a:lnTo>
                  <a:lnTo>
                    <a:pt x="0" y="38392"/>
                  </a:lnTo>
                  <a:lnTo>
                    <a:pt x="1612" y="45593"/>
                  </a:lnTo>
                  <a:lnTo>
                    <a:pt x="8191" y="55397"/>
                  </a:lnTo>
                  <a:lnTo>
                    <a:pt x="13030" y="57848"/>
                  </a:lnTo>
                  <a:lnTo>
                    <a:pt x="25514" y="57848"/>
                  </a:lnTo>
                  <a:lnTo>
                    <a:pt x="38620" y="38392"/>
                  </a:lnTo>
                  <a:lnTo>
                    <a:pt x="38620" y="19621"/>
                  </a:lnTo>
                  <a:close/>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24" name="object 24"/>
            <p:cNvSpPr/>
            <p:nvPr/>
          </p:nvSpPr>
          <p:spPr>
            <a:xfrm>
              <a:off x="5931843" y="4052294"/>
              <a:ext cx="26034" cy="0"/>
            </a:xfrm>
            <a:custGeom>
              <a:avLst/>
              <a:gdLst/>
              <a:ahLst/>
              <a:cxnLst/>
              <a:rect l="l" t="t" r="r" b="b"/>
              <a:pathLst>
                <a:path w="26035">
                  <a:moveTo>
                    <a:pt x="0" y="0"/>
                  </a:moveTo>
                  <a:lnTo>
                    <a:pt x="25541" y="0"/>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25" name="object 25"/>
            <p:cNvSpPr/>
            <p:nvPr/>
          </p:nvSpPr>
          <p:spPr>
            <a:xfrm>
              <a:off x="5825591" y="4023334"/>
              <a:ext cx="86995" cy="58419"/>
            </a:xfrm>
            <a:custGeom>
              <a:avLst/>
              <a:gdLst/>
              <a:ahLst/>
              <a:cxnLst/>
              <a:rect l="l" t="t" r="r" b="b"/>
              <a:pathLst>
                <a:path w="86995" h="58420">
                  <a:moveTo>
                    <a:pt x="36169" y="33096"/>
                  </a:moveTo>
                  <a:lnTo>
                    <a:pt x="34328" y="28498"/>
                  </a:lnTo>
                  <a:lnTo>
                    <a:pt x="26974" y="21678"/>
                  </a:lnTo>
                  <a:lnTo>
                    <a:pt x="22072" y="19913"/>
                  </a:lnTo>
                  <a:lnTo>
                    <a:pt x="14795" y="19913"/>
                  </a:lnTo>
                  <a:lnTo>
                    <a:pt x="11493" y="20383"/>
                  </a:lnTo>
                  <a:lnTo>
                    <a:pt x="9271" y="21069"/>
                  </a:lnTo>
                  <a:lnTo>
                    <a:pt x="9271" y="7353"/>
                  </a:lnTo>
                  <a:lnTo>
                    <a:pt x="32029" y="7353"/>
                  </a:lnTo>
                  <a:lnTo>
                    <a:pt x="32029" y="990"/>
                  </a:lnTo>
                  <a:lnTo>
                    <a:pt x="2374" y="990"/>
                  </a:lnTo>
                  <a:lnTo>
                    <a:pt x="2374" y="29032"/>
                  </a:lnTo>
                  <a:lnTo>
                    <a:pt x="4445" y="28117"/>
                  </a:lnTo>
                  <a:lnTo>
                    <a:pt x="6515" y="27432"/>
                  </a:lnTo>
                  <a:lnTo>
                    <a:pt x="10502" y="26504"/>
                  </a:lnTo>
                  <a:lnTo>
                    <a:pt x="12573" y="26276"/>
                  </a:lnTo>
                  <a:lnTo>
                    <a:pt x="18846" y="26276"/>
                  </a:lnTo>
                  <a:lnTo>
                    <a:pt x="22301" y="27432"/>
                  </a:lnTo>
                  <a:lnTo>
                    <a:pt x="27279" y="32029"/>
                  </a:lnTo>
                  <a:lnTo>
                    <a:pt x="28587" y="35090"/>
                  </a:lnTo>
                  <a:lnTo>
                    <a:pt x="28587" y="42824"/>
                  </a:lnTo>
                  <a:lnTo>
                    <a:pt x="27279" y="45897"/>
                  </a:lnTo>
                  <a:lnTo>
                    <a:pt x="22301" y="50495"/>
                  </a:lnTo>
                  <a:lnTo>
                    <a:pt x="18846" y="51562"/>
                  </a:lnTo>
                  <a:lnTo>
                    <a:pt x="11874" y="51562"/>
                  </a:lnTo>
                  <a:lnTo>
                    <a:pt x="9347" y="51333"/>
                  </a:lnTo>
                  <a:lnTo>
                    <a:pt x="4521" y="50114"/>
                  </a:lnTo>
                  <a:lnTo>
                    <a:pt x="2222" y="49187"/>
                  </a:lnTo>
                  <a:lnTo>
                    <a:pt x="0" y="47967"/>
                  </a:lnTo>
                  <a:lnTo>
                    <a:pt x="0" y="55549"/>
                  </a:lnTo>
                  <a:lnTo>
                    <a:pt x="2603" y="56388"/>
                  </a:lnTo>
                  <a:lnTo>
                    <a:pt x="5054" y="56934"/>
                  </a:lnTo>
                  <a:lnTo>
                    <a:pt x="7518" y="57315"/>
                  </a:lnTo>
                  <a:lnTo>
                    <a:pt x="12344" y="57848"/>
                  </a:lnTo>
                  <a:lnTo>
                    <a:pt x="21463" y="57848"/>
                  </a:lnTo>
                  <a:lnTo>
                    <a:pt x="26746" y="56235"/>
                  </a:lnTo>
                  <a:lnTo>
                    <a:pt x="34251" y="49644"/>
                  </a:lnTo>
                  <a:lnTo>
                    <a:pt x="36169" y="44970"/>
                  </a:lnTo>
                  <a:lnTo>
                    <a:pt x="36169" y="33096"/>
                  </a:lnTo>
                  <a:close/>
                </a:path>
                <a:path w="86995" h="58420">
                  <a:moveTo>
                    <a:pt x="86525" y="19608"/>
                  </a:moveTo>
                  <a:lnTo>
                    <a:pt x="84836" y="12407"/>
                  </a:lnTo>
                  <a:lnTo>
                    <a:pt x="81546" y="7429"/>
                  </a:lnTo>
                  <a:lnTo>
                    <a:pt x="80543" y="5969"/>
                  </a:lnTo>
                  <a:lnTo>
                    <a:pt x="78943" y="3644"/>
                  </a:lnTo>
                  <a:lnTo>
                    <a:pt x="78943" y="21297"/>
                  </a:lnTo>
                  <a:lnTo>
                    <a:pt x="78943" y="36626"/>
                  </a:lnTo>
                  <a:lnTo>
                    <a:pt x="77939" y="42367"/>
                  </a:lnTo>
                  <a:lnTo>
                    <a:pt x="76034" y="46202"/>
                  </a:lnTo>
                  <a:lnTo>
                    <a:pt x="74041" y="50038"/>
                  </a:lnTo>
                  <a:lnTo>
                    <a:pt x="71120" y="51943"/>
                  </a:lnTo>
                  <a:lnTo>
                    <a:pt x="63309" y="51943"/>
                  </a:lnTo>
                  <a:lnTo>
                    <a:pt x="60401" y="50038"/>
                  </a:lnTo>
                  <a:lnTo>
                    <a:pt x="56413" y="42367"/>
                  </a:lnTo>
                  <a:lnTo>
                    <a:pt x="55499" y="36626"/>
                  </a:lnTo>
                  <a:lnTo>
                    <a:pt x="55499" y="21297"/>
                  </a:lnTo>
                  <a:lnTo>
                    <a:pt x="56413" y="15544"/>
                  </a:lnTo>
                  <a:lnTo>
                    <a:pt x="60401" y="7886"/>
                  </a:lnTo>
                  <a:lnTo>
                    <a:pt x="63309" y="5969"/>
                  </a:lnTo>
                  <a:lnTo>
                    <a:pt x="71120" y="5969"/>
                  </a:lnTo>
                  <a:lnTo>
                    <a:pt x="74041" y="7886"/>
                  </a:lnTo>
                  <a:lnTo>
                    <a:pt x="76034" y="11722"/>
                  </a:lnTo>
                  <a:lnTo>
                    <a:pt x="77939" y="15544"/>
                  </a:lnTo>
                  <a:lnTo>
                    <a:pt x="78943" y="21297"/>
                  </a:lnTo>
                  <a:lnTo>
                    <a:pt x="78943" y="3644"/>
                  </a:lnTo>
                  <a:lnTo>
                    <a:pt x="78181" y="2527"/>
                  </a:lnTo>
                  <a:lnTo>
                    <a:pt x="73418" y="0"/>
                  </a:lnTo>
                  <a:lnTo>
                    <a:pt x="60934" y="0"/>
                  </a:lnTo>
                  <a:lnTo>
                    <a:pt x="56108" y="2527"/>
                  </a:lnTo>
                  <a:lnTo>
                    <a:pt x="52806" y="7429"/>
                  </a:lnTo>
                  <a:lnTo>
                    <a:pt x="49517" y="12407"/>
                  </a:lnTo>
                  <a:lnTo>
                    <a:pt x="47904" y="19608"/>
                  </a:lnTo>
                  <a:lnTo>
                    <a:pt x="47904" y="38379"/>
                  </a:lnTo>
                  <a:lnTo>
                    <a:pt x="49517" y="45593"/>
                  </a:lnTo>
                  <a:lnTo>
                    <a:pt x="56108" y="55397"/>
                  </a:lnTo>
                  <a:lnTo>
                    <a:pt x="60934" y="57848"/>
                  </a:lnTo>
                  <a:lnTo>
                    <a:pt x="73418" y="57848"/>
                  </a:lnTo>
                  <a:lnTo>
                    <a:pt x="78181" y="55397"/>
                  </a:lnTo>
                  <a:lnTo>
                    <a:pt x="80543" y="51943"/>
                  </a:lnTo>
                  <a:lnTo>
                    <a:pt x="81546" y="50495"/>
                  </a:lnTo>
                  <a:lnTo>
                    <a:pt x="84836" y="45593"/>
                  </a:lnTo>
                  <a:lnTo>
                    <a:pt x="86525" y="38379"/>
                  </a:lnTo>
                  <a:lnTo>
                    <a:pt x="86525" y="19608"/>
                  </a:lnTo>
                  <a:close/>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26" name="object 26"/>
            <p:cNvSpPr/>
            <p:nvPr/>
          </p:nvSpPr>
          <p:spPr>
            <a:xfrm>
              <a:off x="6525681" y="4026753"/>
              <a:ext cx="0" cy="26034"/>
            </a:xfrm>
            <a:custGeom>
              <a:avLst/>
              <a:gdLst/>
              <a:ahLst/>
              <a:cxnLst/>
              <a:rect l="l" t="t" r="r" b="b"/>
              <a:pathLst>
                <a:path h="26035">
                  <a:moveTo>
                    <a:pt x="0" y="25541"/>
                  </a:moveTo>
                  <a:lnTo>
                    <a:pt x="0" y="0"/>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27" name="object 27"/>
            <p:cNvSpPr/>
            <p:nvPr/>
          </p:nvSpPr>
          <p:spPr>
            <a:xfrm>
              <a:off x="6513461" y="4077855"/>
              <a:ext cx="36195" cy="57150"/>
            </a:xfrm>
            <a:custGeom>
              <a:avLst/>
              <a:gdLst/>
              <a:ahLst/>
              <a:cxnLst/>
              <a:rect l="l" t="t" r="r" b="b"/>
              <a:pathLst>
                <a:path w="36195" h="57150">
                  <a:moveTo>
                    <a:pt x="36169" y="32105"/>
                  </a:moveTo>
                  <a:lnTo>
                    <a:pt x="34328" y="27508"/>
                  </a:lnTo>
                  <a:lnTo>
                    <a:pt x="26974" y="20688"/>
                  </a:lnTo>
                  <a:lnTo>
                    <a:pt x="22072" y="18923"/>
                  </a:lnTo>
                  <a:lnTo>
                    <a:pt x="14795" y="18923"/>
                  </a:lnTo>
                  <a:lnTo>
                    <a:pt x="11493" y="19380"/>
                  </a:lnTo>
                  <a:lnTo>
                    <a:pt x="9271" y="20078"/>
                  </a:lnTo>
                  <a:lnTo>
                    <a:pt x="9271" y="6362"/>
                  </a:lnTo>
                  <a:lnTo>
                    <a:pt x="32029" y="6362"/>
                  </a:lnTo>
                  <a:lnTo>
                    <a:pt x="32029" y="0"/>
                  </a:lnTo>
                  <a:lnTo>
                    <a:pt x="2374" y="0"/>
                  </a:lnTo>
                  <a:lnTo>
                    <a:pt x="2374" y="28041"/>
                  </a:lnTo>
                  <a:lnTo>
                    <a:pt x="4445" y="27127"/>
                  </a:lnTo>
                  <a:lnTo>
                    <a:pt x="6515" y="26428"/>
                  </a:lnTo>
                  <a:lnTo>
                    <a:pt x="10502" y="25514"/>
                  </a:lnTo>
                  <a:lnTo>
                    <a:pt x="12573" y="25285"/>
                  </a:lnTo>
                  <a:lnTo>
                    <a:pt x="18859" y="25285"/>
                  </a:lnTo>
                  <a:lnTo>
                    <a:pt x="22301" y="26428"/>
                  </a:lnTo>
                  <a:lnTo>
                    <a:pt x="27279" y="31026"/>
                  </a:lnTo>
                  <a:lnTo>
                    <a:pt x="28587" y="34099"/>
                  </a:lnTo>
                  <a:lnTo>
                    <a:pt x="28587" y="41833"/>
                  </a:lnTo>
                  <a:lnTo>
                    <a:pt x="27279" y="44894"/>
                  </a:lnTo>
                  <a:lnTo>
                    <a:pt x="22301" y="49491"/>
                  </a:lnTo>
                  <a:lnTo>
                    <a:pt x="18859" y="50571"/>
                  </a:lnTo>
                  <a:lnTo>
                    <a:pt x="11887" y="50571"/>
                  </a:lnTo>
                  <a:lnTo>
                    <a:pt x="9347" y="50342"/>
                  </a:lnTo>
                  <a:lnTo>
                    <a:pt x="4521" y="49110"/>
                  </a:lnTo>
                  <a:lnTo>
                    <a:pt x="2222" y="48196"/>
                  </a:lnTo>
                  <a:lnTo>
                    <a:pt x="0" y="46964"/>
                  </a:lnTo>
                  <a:lnTo>
                    <a:pt x="0" y="54559"/>
                  </a:lnTo>
                  <a:lnTo>
                    <a:pt x="2616" y="55397"/>
                  </a:lnTo>
                  <a:lnTo>
                    <a:pt x="5067" y="55930"/>
                  </a:lnTo>
                  <a:lnTo>
                    <a:pt x="7518" y="56311"/>
                  </a:lnTo>
                  <a:lnTo>
                    <a:pt x="12344" y="56857"/>
                  </a:lnTo>
                  <a:lnTo>
                    <a:pt x="21463" y="56857"/>
                  </a:lnTo>
                  <a:lnTo>
                    <a:pt x="26746" y="55245"/>
                  </a:lnTo>
                  <a:lnTo>
                    <a:pt x="34251" y="48653"/>
                  </a:lnTo>
                  <a:lnTo>
                    <a:pt x="36169" y="43980"/>
                  </a:lnTo>
                  <a:lnTo>
                    <a:pt x="36169" y="32105"/>
                  </a:lnTo>
                  <a:close/>
                </a:path>
              </a:pathLst>
            </a:custGeom>
            <a:solidFill>
              <a:srgbClr val="000000"/>
            </a:solidFill>
          </p:spPr>
          <p:txBody>
            <a:bodyPr wrap="square" lIns="0" tIns="0" rIns="0" bIns="0" rtlCol="0"/>
            <a:lstStyle/>
            <a:p>
              <a:pPr defTabSz="1613642"/>
              <a:endParaRPr sz="3176" kern="0">
                <a:solidFill>
                  <a:sysClr val="windowText" lastClr="000000"/>
                </a:solidFill>
              </a:endParaRPr>
            </a:p>
          </p:txBody>
        </p:sp>
        <p:sp>
          <p:nvSpPr>
            <p:cNvPr id="28" name="object 28"/>
            <p:cNvSpPr/>
            <p:nvPr/>
          </p:nvSpPr>
          <p:spPr>
            <a:xfrm>
              <a:off x="8307195" y="4026753"/>
              <a:ext cx="0" cy="26034"/>
            </a:xfrm>
            <a:custGeom>
              <a:avLst/>
              <a:gdLst/>
              <a:ahLst/>
              <a:cxnLst/>
              <a:rect l="l" t="t" r="r" b="b"/>
              <a:pathLst>
                <a:path h="26035">
                  <a:moveTo>
                    <a:pt x="0" y="25541"/>
                  </a:moveTo>
                  <a:lnTo>
                    <a:pt x="0" y="0"/>
                  </a:lnTo>
                </a:path>
              </a:pathLst>
            </a:custGeom>
            <a:ln w="3192">
              <a:solidFill>
                <a:srgbClr val="000000"/>
              </a:solidFill>
            </a:ln>
          </p:spPr>
          <p:txBody>
            <a:bodyPr wrap="square" lIns="0" tIns="0" rIns="0" bIns="0" rtlCol="0"/>
            <a:lstStyle/>
            <a:p>
              <a:pPr defTabSz="1613642"/>
              <a:endParaRPr sz="3176" kern="0">
                <a:solidFill>
                  <a:sysClr val="windowText" lastClr="000000"/>
                </a:solidFill>
              </a:endParaRPr>
            </a:p>
          </p:txBody>
        </p:sp>
        <p:sp>
          <p:nvSpPr>
            <p:cNvPr id="29" name="object 29"/>
            <p:cNvSpPr/>
            <p:nvPr/>
          </p:nvSpPr>
          <p:spPr>
            <a:xfrm>
              <a:off x="8269338" y="4077855"/>
              <a:ext cx="86995" cy="58419"/>
            </a:xfrm>
            <a:custGeom>
              <a:avLst/>
              <a:gdLst/>
              <a:ahLst/>
              <a:cxnLst/>
              <a:rect l="l" t="t" r="r" b="b"/>
              <a:pathLst>
                <a:path w="86995" h="58420">
                  <a:moveTo>
                    <a:pt x="35471" y="50495"/>
                  </a:moveTo>
                  <a:lnTo>
                    <a:pt x="9105" y="50495"/>
                  </a:lnTo>
                  <a:lnTo>
                    <a:pt x="28575" y="30492"/>
                  </a:lnTo>
                  <a:lnTo>
                    <a:pt x="31483" y="26974"/>
                  </a:lnTo>
                  <a:lnTo>
                    <a:pt x="33020" y="24523"/>
                  </a:lnTo>
                  <a:lnTo>
                    <a:pt x="34709" y="20459"/>
                  </a:lnTo>
                  <a:lnTo>
                    <a:pt x="35166" y="18237"/>
                  </a:lnTo>
                  <a:lnTo>
                    <a:pt x="35166" y="11112"/>
                  </a:lnTo>
                  <a:lnTo>
                    <a:pt x="33401" y="7277"/>
                  </a:lnTo>
                  <a:lnTo>
                    <a:pt x="26504" y="1460"/>
                  </a:lnTo>
                  <a:lnTo>
                    <a:pt x="21907" y="0"/>
                  </a:lnTo>
                  <a:lnTo>
                    <a:pt x="13944" y="0"/>
                  </a:lnTo>
                  <a:lnTo>
                    <a:pt x="11480" y="304"/>
                  </a:lnTo>
                  <a:lnTo>
                    <a:pt x="6273" y="1536"/>
                  </a:lnTo>
                  <a:lnTo>
                    <a:pt x="3441" y="2451"/>
                  </a:lnTo>
                  <a:lnTo>
                    <a:pt x="381" y="3683"/>
                  </a:lnTo>
                  <a:lnTo>
                    <a:pt x="381" y="11341"/>
                  </a:lnTo>
                  <a:lnTo>
                    <a:pt x="3365" y="9652"/>
                  </a:lnTo>
                  <a:lnTo>
                    <a:pt x="6197" y="8432"/>
                  </a:lnTo>
                  <a:lnTo>
                    <a:pt x="11417" y="6819"/>
                  </a:lnTo>
                  <a:lnTo>
                    <a:pt x="13944" y="6362"/>
                  </a:lnTo>
                  <a:lnTo>
                    <a:pt x="19685" y="6362"/>
                  </a:lnTo>
                  <a:lnTo>
                    <a:pt x="22364" y="7353"/>
                  </a:lnTo>
                  <a:lnTo>
                    <a:pt x="26504" y="11036"/>
                  </a:lnTo>
                  <a:lnTo>
                    <a:pt x="27584" y="13487"/>
                  </a:lnTo>
                  <a:lnTo>
                    <a:pt x="27584" y="18237"/>
                  </a:lnTo>
                  <a:lnTo>
                    <a:pt x="0" y="50495"/>
                  </a:lnTo>
                  <a:lnTo>
                    <a:pt x="0" y="56857"/>
                  </a:lnTo>
                  <a:lnTo>
                    <a:pt x="35471" y="56857"/>
                  </a:lnTo>
                  <a:lnTo>
                    <a:pt x="35471" y="50495"/>
                  </a:lnTo>
                  <a:close/>
                </a:path>
                <a:path w="86995" h="58420">
                  <a:moveTo>
                    <a:pt x="86829" y="19621"/>
                  </a:moveTo>
                  <a:lnTo>
                    <a:pt x="85140" y="12407"/>
                  </a:lnTo>
                  <a:lnTo>
                    <a:pt x="81838" y="7429"/>
                  </a:lnTo>
                  <a:lnTo>
                    <a:pt x="80848" y="5981"/>
                  </a:lnTo>
                  <a:lnTo>
                    <a:pt x="79235" y="3644"/>
                  </a:lnTo>
                  <a:lnTo>
                    <a:pt x="79235" y="21297"/>
                  </a:lnTo>
                  <a:lnTo>
                    <a:pt x="79235" y="36626"/>
                  </a:lnTo>
                  <a:lnTo>
                    <a:pt x="78244" y="42367"/>
                  </a:lnTo>
                  <a:lnTo>
                    <a:pt x="76327" y="46202"/>
                  </a:lnTo>
                  <a:lnTo>
                    <a:pt x="74333" y="50038"/>
                  </a:lnTo>
                  <a:lnTo>
                    <a:pt x="71424" y="51955"/>
                  </a:lnTo>
                  <a:lnTo>
                    <a:pt x="63601" y="51955"/>
                  </a:lnTo>
                  <a:lnTo>
                    <a:pt x="60693" y="50038"/>
                  </a:lnTo>
                  <a:lnTo>
                    <a:pt x="56705" y="42367"/>
                  </a:lnTo>
                  <a:lnTo>
                    <a:pt x="55791" y="36626"/>
                  </a:lnTo>
                  <a:lnTo>
                    <a:pt x="55791" y="21297"/>
                  </a:lnTo>
                  <a:lnTo>
                    <a:pt x="56705" y="15557"/>
                  </a:lnTo>
                  <a:lnTo>
                    <a:pt x="60693" y="7886"/>
                  </a:lnTo>
                  <a:lnTo>
                    <a:pt x="63601" y="5981"/>
                  </a:lnTo>
                  <a:lnTo>
                    <a:pt x="71424" y="5981"/>
                  </a:lnTo>
                  <a:lnTo>
                    <a:pt x="74333" y="7886"/>
                  </a:lnTo>
                  <a:lnTo>
                    <a:pt x="76327" y="11722"/>
                  </a:lnTo>
                  <a:lnTo>
                    <a:pt x="78244" y="15557"/>
                  </a:lnTo>
                  <a:lnTo>
                    <a:pt x="79235" y="21297"/>
                  </a:lnTo>
                  <a:lnTo>
                    <a:pt x="79235" y="3644"/>
                  </a:lnTo>
                  <a:lnTo>
                    <a:pt x="78473" y="2527"/>
                  </a:lnTo>
                  <a:lnTo>
                    <a:pt x="73723" y="0"/>
                  </a:lnTo>
                  <a:lnTo>
                    <a:pt x="61226" y="0"/>
                  </a:lnTo>
                  <a:lnTo>
                    <a:pt x="56400" y="2527"/>
                  </a:lnTo>
                  <a:lnTo>
                    <a:pt x="53111" y="7429"/>
                  </a:lnTo>
                  <a:lnTo>
                    <a:pt x="49809" y="12407"/>
                  </a:lnTo>
                  <a:lnTo>
                    <a:pt x="48209" y="19621"/>
                  </a:lnTo>
                  <a:lnTo>
                    <a:pt x="48209" y="38392"/>
                  </a:lnTo>
                  <a:lnTo>
                    <a:pt x="49809" y="45593"/>
                  </a:lnTo>
                  <a:lnTo>
                    <a:pt x="56400" y="55397"/>
                  </a:lnTo>
                  <a:lnTo>
                    <a:pt x="61226" y="57848"/>
                  </a:lnTo>
                  <a:lnTo>
                    <a:pt x="73723" y="57848"/>
                  </a:lnTo>
                  <a:lnTo>
                    <a:pt x="86829" y="38392"/>
                  </a:lnTo>
                  <a:lnTo>
                    <a:pt x="86829" y="19621"/>
                  </a:lnTo>
                  <a:close/>
                </a:path>
              </a:pathLst>
            </a:custGeom>
            <a:solidFill>
              <a:srgbClr val="000000"/>
            </a:solidFill>
          </p:spPr>
          <p:txBody>
            <a:bodyPr wrap="square" lIns="0" tIns="0" rIns="0" bIns="0" rtlCol="0"/>
            <a:lstStyle/>
            <a:p>
              <a:pPr defTabSz="1613642"/>
              <a:endParaRPr sz="3176" kern="0">
                <a:solidFill>
                  <a:sysClr val="windowText" lastClr="000000"/>
                </a:solidFill>
              </a:endParaRPr>
            </a:p>
          </p:txBody>
        </p:sp>
        <p:pic>
          <p:nvPicPr>
            <p:cNvPr id="30" name="object 30"/>
            <p:cNvPicPr/>
            <p:nvPr/>
          </p:nvPicPr>
          <p:blipFill>
            <a:blip r:embed="rId3" cstate="print"/>
            <a:stretch>
              <a:fillRect/>
            </a:stretch>
          </p:blipFill>
          <p:spPr>
            <a:xfrm>
              <a:off x="6977155" y="4026753"/>
              <a:ext cx="785760" cy="209279"/>
            </a:xfrm>
            <a:prstGeom prst="rect">
              <a:avLst/>
            </a:prstGeom>
          </p:spPr>
        </p:pic>
        <p:sp>
          <p:nvSpPr>
            <p:cNvPr id="31" name="object 31"/>
            <p:cNvSpPr/>
            <p:nvPr/>
          </p:nvSpPr>
          <p:spPr>
            <a:xfrm>
              <a:off x="5931843" y="1845516"/>
              <a:ext cx="2850515" cy="2207260"/>
            </a:xfrm>
            <a:custGeom>
              <a:avLst/>
              <a:gdLst/>
              <a:ahLst/>
              <a:cxnLst/>
              <a:rect l="l" t="t" r="r" b="b"/>
              <a:pathLst>
                <a:path w="2850515" h="2207260">
                  <a:moveTo>
                    <a:pt x="0" y="2206777"/>
                  </a:moveTo>
                  <a:lnTo>
                    <a:pt x="2850421" y="2206777"/>
                  </a:lnTo>
                </a:path>
                <a:path w="2850515" h="2207260">
                  <a:moveTo>
                    <a:pt x="0" y="2206777"/>
                  </a:moveTo>
                  <a:lnTo>
                    <a:pt x="0" y="0"/>
                  </a:lnTo>
                </a:path>
              </a:pathLst>
            </a:custGeom>
            <a:ln w="6385">
              <a:solidFill>
                <a:srgbClr val="000000"/>
              </a:solidFill>
            </a:ln>
          </p:spPr>
          <p:txBody>
            <a:bodyPr wrap="square" lIns="0" tIns="0" rIns="0" bIns="0" rtlCol="0"/>
            <a:lstStyle/>
            <a:p>
              <a:pPr defTabSz="1613642"/>
              <a:endParaRPr sz="3176" kern="0">
                <a:solidFill>
                  <a:sysClr val="windowText" lastClr="000000"/>
                </a:solidFill>
              </a:endParaRPr>
            </a:p>
          </p:txBody>
        </p:sp>
      </p:grpSp>
      <p:sp>
        <p:nvSpPr>
          <p:cNvPr id="32" name="object 32"/>
          <p:cNvSpPr txBox="1"/>
          <p:nvPr/>
        </p:nvSpPr>
        <p:spPr>
          <a:xfrm>
            <a:off x="13032976" y="5000606"/>
            <a:ext cx="807942" cy="511354"/>
          </a:xfrm>
          <a:prstGeom prst="rect">
            <a:avLst/>
          </a:prstGeom>
        </p:spPr>
        <p:txBody>
          <a:bodyPr vert="horz" wrap="square" lIns="0" tIns="22412" rIns="0" bIns="0" rtlCol="0">
            <a:spAutoFit/>
          </a:bodyPr>
          <a:lstStyle/>
          <a:p>
            <a:pPr marL="22412" defTabSz="1613642">
              <a:spcBef>
                <a:spcPts val="176"/>
              </a:spcBef>
            </a:pPr>
            <a:r>
              <a:rPr sz="3176" kern="0" spc="-35" dirty="0">
                <a:solidFill>
                  <a:sysClr val="windowText" lastClr="000000"/>
                </a:solidFill>
                <a:latin typeface="Arial"/>
                <a:cs typeface="Arial"/>
              </a:rPr>
              <a:t>rock</a:t>
            </a:r>
            <a:endParaRPr sz="3176" kern="0">
              <a:solidFill>
                <a:sysClr val="windowText" lastClr="000000"/>
              </a:solidFill>
              <a:latin typeface="Arial"/>
              <a:cs typeface="Arial"/>
            </a:endParaRPr>
          </a:p>
        </p:txBody>
      </p:sp>
      <p:sp>
        <p:nvSpPr>
          <p:cNvPr id="33" name="object 33"/>
          <p:cNvSpPr txBox="1"/>
          <p:nvPr/>
        </p:nvSpPr>
        <p:spPr>
          <a:xfrm>
            <a:off x="12778873" y="6033518"/>
            <a:ext cx="1368238" cy="511354"/>
          </a:xfrm>
          <a:prstGeom prst="rect">
            <a:avLst/>
          </a:prstGeom>
        </p:spPr>
        <p:txBody>
          <a:bodyPr vert="horz" wrap="square" lIns="0" tIns="22412" rIns="0" bIns="0" rtlCol="0">
            <a:spAutoFit/>
          </a:bodyPr>
          <a:lstStyle/>
          <a:p>
            <a:pPr marL="22412" defTabSz="1613642">
              <a:spcBef>
                <a:spcPts val="176"/>
              </a:spcBef>
            </a:pPr>
            <a:r>
              <a:rPr sz="3176" kern="0" spc="-18" dirty="0">
                <a:solidFill>
                  <a:sysClr val="windowText" lastClr="000000"/>
                </a:solidFill>
                <a:latin typeface="Arial"/>
                <a:cs typeface="Arial"/>
              </a:rPr>
              <a:t>regolith</a:t>
            </a:r>
            <a:endParaRPr sz="3176" kern="0">
              <a:solidFill>
                <a:sysClr val="windowText" lastClr="000000"/>
              </a:solidFill>
              <a:latin typeface="Arial"/>
              <a:cs typeface="Arial"/>
            </a:endParaRPr>
          </a:p>
        </p:txBody>
      </p:sp>
      <p:pic>
        <p:nvPicPr>
          <p:cNvPr id="34" name="object 34"/>
          <p:cNvPicPr/>
          <p:nvPr/>
        </p:nvPicPr>
        <p:blipFill>
          <a:blip r:embed="rId4" cstate="print"/>
          <a:stretch>
            <a:fillRect/>
          </a:stretch>
        </p:blipFill>
        <p:spPr>
          <a:xfrm>
            <a:off x="10073765" y="7890095"/>
            <a:ext cx="5986899" cy="4177204"/>
          </a:xfrm>
          <a:prstGeom prst="rect">
            <a:avLst/>
          </a:prstGeom>
        </p:spPr>
      </p:pic>
      <p:grpSp>
        <p:nvGrpSpPr>
          <p:cNvPr id="35" name="object 35"/>
          <p:cNvGrpSpPr/>
          <p:nvPr/>
        </p:nvGrpSpPr>
        <p:grpSpPr>
          <a:xfrm>
            <a:off x="1075765" y="2552495"/>
            <a:ext cx="16136471" cy="206186"/>
            <a:chOff x="457200" y="1446413"/>
            <a:chExt cx="9144000" cy="116839"/>
          </a:xfrm>
        </p:grpSpPr>
        <p:pic>
          <p:nvPicPr>
            <p:cNvPr id="36" name="object 36"/>
            <p:cNvPicPr/>
            <p:nvPr/>
          </p:nvPicPr>
          <p:blipFill>
            <a:blip r:embed="rId5" cstate="print"/>
            <a:stretch>
              <a:fillRect/>
            </a:stretch>
          </p:blipFill>
          <p:spPr>
            <a:xfrm>
              <a:off x="457200" y="1446413"/>
              <a:ext cx="9143998" cy="116378"/>
            </a:xfrm>
            <a:prstGeom prst="rect">
              <a:avLst/>
            </a:prstGeom>
          </p:spPr>
        </p:pic>
        <p:sp>
          <p:nvSpPr>
            <p:cNvPr id="37" name="object 37"/>
            <p:cNvSpPr/>
            <p:nvPr/>
          </p:nvSpPr>
          <p:spPr>
            <a:xfrm>
              <a:off x="457200" y="1484694"/>
              <a:ext cx="9144000" cy="0"/>
            </a:xfrm>
            <a:custGeom>
              <a:avLst/>
              <a:gdLst/>
              <a:ahLst/>
              <a:cxnLst/>
              <a:rect l="l" t="t" r="r" b="b"/>
              <a:pathLst>
                <a:path w="9144000">
                  <a:moveTo>
                    <a:pt x="0" y="0"/>
                  </a:moveTo>
                  <a:lnTo>
                    <a:pt x="9143997" y="1"/>
                  </a:lnTo>
                </a:path>
              </a:pathLst>
            </a:custGeom>
            <a:ln w="25399">
              <a:solidFill>
                <a:srgbClr val="941100"/>
              </a:solidFill>
            </a:ln>
          </p:spPr>
          <p:txBody>
            <a:bodyPr wrap="square" lIns="0" tIns="0" rIns="0" bIns="0" rtlCol="0"/>
            <a:lstStyle/>
            <a:p>
              <a:pPr defTabSz="1613642"/>
              <a:endParaRPr sz="3176" kern="0">
                <a:solidFill>
                  <a:sysClr val="windowText" lastClr="000000"/>
                </a:solidFill>
              </a:endParaRPr>
            </a:p>
          </p:txBody>
        </p:sp>
      </p:grpSp>
      <p:pic>
        <p:nvPicPr>
          <p:cNvPr id="38" name="object 38"/>
          <p:cNvPicPr/>
          <p:nvPr/>
        </p:nvPicPr>
        <p:blipFill>
          <a:blip r:embed="rId6" cstate="print"/>
          <a:stretch>
            <a:fillRect/>
          </a:stretch>
        </p:blipFill>
        <p:spPr>
          <a:xfrm>
            <a:off x="15462837" y="1005857"/>
            <a:ext cx="1564364" cy="133681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1540" y="1308850"/>
            <a:ext cx="13991663" cy="1000271"/>
          </a:xfrm>
          <a:prstGeom prst="rect">
            <a:avLst/>
          </a:prstGeom>
        </p:spPr>
        <p:txBody>
          <a:bodyPr vert="horz" wrap="square" lIns="0" tIns="22412" rIns="0" bIns="0" rtlCol="0">
            <a:spAutoFit/>
          </a:bodyPr>
          <a:lstStyle/>
          <a:p>
            <a:pPr marL="22412">
              <a:spcBef>
                <a:spcPts val="176"/>
              </a:spcBef>
            </a:pPr>
            <a:r>
              <a:rPr sz="6353" dirty="0"/>
              <a:t>Rock</a:t>
            </a:r>
            <a:r>
              <a:rPr sz="6353" spc="-106" dirty="0"/>
              <a:t> </a:t>
            </a:r>
            <a:r>
              <a:rPr sz="6353" dirty="0"/>
              <a:t>Abundance</a:t>
            </a:r>
            <a:r>
              <a:rPr sz="6353" spc="-79" dirty="0"/>
              <a:t> </a:t>
            </a:r>
            <a:r>
              <a:rPr sz="6353" dirty="0"/>
              <a:t>&amp;</a:t>
            </a:r>
            <a:r>
              <a:rPr sz="6353" spc="-79" dirty="0"/>
              <a:t> </a:t>
            </a:r>
            <a:r>
              <a:rPr sz="6353" dirty="0"/>
              <a:t>Regolith</a:t>
            </a:r>
            <a:r>
              <a:rPr sz="6353" spc="-88" dirty="0"/>
              <a:t> </a:t>
            </a:r>
            <a:r>
              <a:rPr sz="6353" spc="-44" dirty="0"/>
              <a:t>Temperature</a:t>
            </a:r>
            <a:endParaRPr sz="6353"/>
          </a:p>
        </p:txBody>
      </p:sp>
      <p:sp>
        <p:nvSpPr>
          <p:cNvPr id="3" name="object 3"/>
          <p:cNvSpPr txBox="1"/>
          <p:nvPr/>
        </p:nvSpPr>
        <p:spPr>
          <a:xfrm>
            <a:off x="1738880" y="3434004"/>
            <a:ext cx="8588188" cy="1819501"/>
          </a:xfrm>
          <a:prstGeom prst="rect">
            <a:avLst/>
          </a:prstGeom>
        </p:spPr>
        <p:txBody>
          <a:bodyPr vert="horz" wrap="square" lIns="0" tIns="49304" rIns="0" bIns="0" rtlCol="0">
            <a:spAutoFit/>
          </a:bodyPr>
          <a:lstStyle/>
          <a:p>
            <a:pPr marL="514348" marR="8965" indent="-493057" defTabSz="1613642">
              <a:lnSpc>
                <a:spcPts val="4588"/>
              </a:lnSpc>
              <a:spcBef>
                <a:spcPts val="386"/>
              </a:spcBef>
              <a:buFont typeface="Arial"/>
              <a:buChar char="•"/>
              <a:tabLst>
                <a:tab pos="525554" algn="l"/>
                <a:tab pos="526675" algn="l"/>
              </a:tabLst>
            </a:pPr>
            <a:r>
              <a:rPr sz="3882" kern="0" dirty="0">
                <a:solidFill>
                  <a:sysClr val="windowText" lastClr="000000"/>
                </a:solidFill>
                <a:latin typeface="Franklin Gothic Book"/>
                <a:cs typeface="Franklin Gothic Book"/>
              </a:rPr>
              <a:t>Use</a:t>
            </a:r>
            <a:r>
              <a:rPr sz="3882" kern="0" spc="-35" dirty="0">
                <a:solidFill>
                  <a:sysClr val="windowText" lastClr="000000"/>
                </a:solidFill>
                <a:latin typeface="Franklin Gothic Book"/>
                <a:cs typeface="Franklin Gothic Book"/>
              </a:rPr>
              <a:t> </a:t>
            </a:r>
            <a:r>
              <a:rPr sz="3882" kern="0" dirty="0">
                <a:solidFill>
                  <a:sysClr val="windowText" lastClr="000000"/>
                </a:solidFill>
                <a:latin typeface="Franklin Gothic Book"/>
                <a:cs typeface="Franklin Gothic Book"/>
              </a:rPr>
              <a:t>Diviner</a:t>
            </a:r>
            <a:r>
              <a:rPr sz="3882" kern="0" spc="-9" dirty="0">
                <a:solidFill>
                  <a:sysClr val="windowText" lastClr="000000"/>
                </a:solidFill>
                <a:latin typeface="Franklin Gothic Book"/>
                <a:cs typeface="Franklin Gothic Book"/>
              </a:rPr>
              <a:t> </a:t>
            </a:r>
            <a:r>
              <a:rPr sz="3882" kern="0" dirty="0">
                <a:solidFill>
                  <a:sysClr val="windowText" lastClr="000000"/>
                </a:solidFill>
                <a:latin typeface="Franklin Gothic Book"/>
                <a:cs typeface="Franklin Gothic Book"/>
              </a:rPr>
              <a:t>nighttime</a:t>
            </a:r>
            <a:r>
              <a:rPr sz="3882" kern="0" spc="-18" dirty="0">
                <a:solidFill>
                  <a:sysClr val="windowText" lastClr="000000"/>
                </a:solidFill>
                <a:latin typeface="Franklin Gothic Book"/>
                <a:cs typeface="Franklin Gothic Book"/>
              </a:rPr>
              <a:t> brightness </a:t>
            </a:r>
            <a:r>
              <a:rPr sz="3882" kern="0" dirty="0">
                <a:solidFill>
                  <a:sysClr val="windowText" lastClr="000000"/>
                </a:solidFill>
                <a:latin typeface="Franklin Gothic Book"/>
                <a:cs typeface="Franklin Gothic Book"/>
              </a:rPr>
              <a:t>temperatures</a:t>
            </a:r>
            <a:r>
              <a:rPr sz="3882" kern="0" spc="-62" dirty="0">
                <a:solidFill>
                  <a:sysClr val="windowText" lastClr="000000"/>
                </a:solidFill>
                <a:latin typeface="Franklin Gothic Book"/>
                <a:cs typeface="Franklin Gothic Book"/>
              </a:rPr>
              <a:t> </a:t>
            </a:r>
            <a:r>
              <a:rPr sz="3882" kern="0" dirty="0">
                <a:solidFill>
                  <a:sysClr val="windowText" lastClr="000000"/>
                </a:solidFill>
                <a:latin typeface="Franklin Gothic Book"/>
                <a:cs typeface="Franklin Gothic Book"/>
              </a:rPr>
              <a:t>at</a:t>
            </a:r>
            <a:r>
              <a:rPr sz="3882" kern="0" spc="-35" dirty="0">
                <a:solidFill>
                  <a:sysClr val="windowText" lastClr="000000"/>
                </a:solidFill>
                <a:latin typeface="Franklin Gothic Book"/>
                <a:cs typeface="Franklin Gothic Book"/>
              </a:rPr>
              <a:t> </a:t>
            </a:r>
            <a:r>
              <a:rPr sz="3882" kern="0" dirty="0">
                <a:solidFill>
                  <a:sysClr val="windowText" lastClr="000000"/>
                </a:solidFill>
                <a:latin typeface="Franklin Gothic Book"/>
                <a:cs typeface="Franklin Gothic Book"/>
              </a:rPr>
              <a:t>different</a:t>
            </a:r>
            <a:r>
              <a:rPr sz="3882" kern="0" spc="-35" dirty="0">
                <a:solidFill>
                  <a:sysClr val="windowText" lastClr="000000"/>
                </a:solidFill>
                <a:latin typeface="Franklin Gothic Book"/>
                <a:cs typeface="Franklin Gothic Book"/>
              </a:rPr>
              <a:t> </a:t>
            </a:r>
            <a:r>
              <a:rPr sz="3882" kern="0" spc="-18" dirty="0">
                <a:solidFill>
                  <a:sysClr val="windowText" lastClr="000000"/>
                </a:solidFill>
                <a:latin typeface="Franklin Gothic Book"/>
                <a:cs typeface="Franklin Gothic Book"/>
              </a:rPr>
              <a:t>wavelengths </a:t>
            </a:r>
            <a:r>
              <a:rPr sz="3882" kern="0" dirty="0">
                <a:solidFill>
                  <a:sysClr val="windowText" lastClr="000000"/>
                </a:solidFill>
                <a:latin typeface="Franklin Gothic Book"/>
                <a:cs typeface="Franklin Gothic Book"/>
              </a:rPr>
              <a:t>to</a:t>
            </a:r>
            <a:r>
              <a:rPr sz="3882" kern="0" spc="-71" dirty="0">
                <a:solidFill>
                  <a:sysClr val="windowText" lastClr="000000"/>
                </a:solidFill>
                <a:latin typeface="Franklin Gothic Book"/>
                <a:cs typeface="Franklin Gothic Book"/>
              </a:rPr>
              <a:t> </a:t>
            </a:r>
            <a:r>
              <a:rPr sz="3882" kern="0" dirty="0">
                <a:solidFill>
                  <a:sysClr val="windowText" lastClr="000000"/>
                </a:solidFill>
                <a:latin typeface="Franklin Gothic Book"/>
                <a:cs typeface="Franklin Gothic Book"/>
              </a:rPr>
              <a:t>separate</a:t>
            </a:r>
            <a:r>
              <a:rPr sz="3882" kern="0" spc="-44" dirty="0">
                <a:solidFill>
                  <a:sysClr val="windowText" lastClr="000000"/>
                </a:solidFill>
                <a:latin typeface="Franklin Gothic Book"/>
                <a:cs typeface="Franklin Gothic Book"/>
              </a:rPr>
              <a:t> </a:t>
            </a:r>
            <a:r>
              <a:rPr sz="3882" kern="0" dirty="0">
                <a:solidFill>
                  <a:sysClr val="windowText" lastClr="000000"/>
                </a:solidFill>
                <a:latin typeface="Franklin Gothic Book"/>
                <a:cs typeface="Franklin Gothic Book"/>
              </a:rPr>
              <a:t>surface</a:t>
            </a:r>
            <a:r>
              <a:rPr sz="3882" kern="0" spc="-35" dirty="0">
                <a:solidFill>
                  <a:sysClr val="windowText" lastClr="000000"/>
                </a:solidFill>
                <a:latin typeface="Franklin Gothic Book"/>
                <a:cs typeface="Franklin Gothic Book"/>
              </a:rPr>
              <a:t> </a:t>
            </a:r>
            <a:r>
              <a:rPr sz="3882" kern="0" dirty="0">
                <a:solidFill>
                  <a:sysClr val="windowText" lastClr="000000"/>
                </a:solidFill>
                <a:latin typeface="Franklin Gothic Book"/>
                <a:cs typeface="Franklin Gothic Book"/>
              </a:rPr>
              <a:t>rocks</a:t>
            </a:r>
            <a:r>
              <a:rPr sz="3882" kern="0" spc="-53" dirty="0">
                <a:solidFill>
                  <a:sysClr val="windowText" lastClr="000000"/>
                </a:solidFill>
                <a:latin typeface="Franklin Gothic Book"/>
                <a:cs typeface="Franklin Gothic Book"/>
              </a:rPr>
              <a:t> </a:t>
            </a:r>
            <a:r>
              <a:rPr sz="3882" kern="0" dirty="0">
                <a:solidFill>
                  <a:sysClr val="windowText" lastClr="000000"/>
                </a:solidFill>
                <a:latin typeface="Franklin Gothic Book"/>
                <a:cs typeface="Franklin Gothic Book"/>
              </a:rPr>
              <a:t>from</a:t>
            </a:r>
            <a:r>
              <a:rPr sz="3882" kern="0" spc="-35" dirty="0">
                <a:solidFill>
                  <a:sysClr val="windowText" lastClr="000000"/>
                </a:solidFill>
                <a:latin typeface="Franklin Gothic Book"/>
                <a:cs typeface="Franklin Gothic Book"/>
              </a:rPr>
              <a:t> </a:t>
            </a:r>
            <a:r>
              <a:rPr sz="3882" kern="0" spc="-18" dirty="0">
                <a:solidFill>
                  <a:sysClr val="windowText" lastClr="000000"/>
                </a:solidFill>
                <a:latin typeface="Franklin Gothic Book"/>
                <a:cs typeface="Franklin Gothic Book"/>
              </a:rPr>
              <a:t>regolith</a:t>
            </a:r>
            <a:endParaRPr sz="3882" kern="0">
              <a:solidFill>
                <a:sysClr val="windowText" lastClr="000000"/>
              </a:solidFill>
              <a:latin typeface="Franklin Gothic Book"/>
              <a:cs typeface="Franklin Gothic Book"/>
            </a:endParaRPr>
          </a:p>
        </p:txBody>
      </p:sp>
      <p:sp>
        <p:nvSpPr>
          <p:cNvPr id="4" name="object 4"/>
          <p:cNvSpPr txBox="1"/>
          <p:nvPr/>
        </p:nvSpPr>
        <p:spPr>
          <a:xfrm>
            <a:off x="1738879" y="5787239"/>
            <a:ext cx="6154271" cy="1812673"/>
          </a:xfrm>
          <a:prstGeom prst="rect">
            <a:avLst/>
          </a:prstGeom>
        </p:spPr>
        <p:txBody>
          <a:bodyPr vert="horz" wrap="square" lIns="0" tIns="22412" rIns="0" bIns="0" rtlCol="0">
            <a:spAutoFit/>
          </a:bodyPr>
          <a:lstStyle/>
          <a:p>
            <a:pPr marL="526675" indent="-504263" defTabSz="1613642">
              <a:spcBef>
                <a:spcPts val="176"/>
              </a:spcBef>
              <a:buFont typeface="Arial"/>
              <a:buChar char="•"/>
              <a:tabLst>
                <a:tab pos="525554" algn="l"/>
                <a:tab pos="526675" algn="l"/>
              </a:tabLst>
            </a:pPr>
            <a:r>
              <a:rPr sz="3882" kern="0" spc="-62" dirty="0">
                <a:solidFill>
                  <a:sysClr val="windowText" lastClr="000000"/>
                </a:solidFill>
                <a:latin typeface="Franklin Gothic Book"/>
                <a:cs typeface="Franklin Gothic Book"/>
              </a:rPr>
              <a:t>Two</a:t>
            </a:r>
            <a:r>
              <a:rPr sz="3882" kern="0" spc="-88" dirty="0">
                <a:solidFill>
                  <a:sysClr val="windowText" lastClr="000000"/>
                </a:solidFill>
                <a:latin typeface="Franklin Gothic Book"/>
                <a:cs typeface="Franklin Gothic Book"/>
              </a:rPr>
              <a:t> </a:t>
            </a:r>
            <a:r>
              <a:rPr sz="3882" kern="0" dirty="0">
                <a:solidFill>
                  <a:sysClr val="windowText" lastClr="000000"/>
                </a:solidFill>
                <a:latin typeface="Franklin Gothic Book"/>
                <a:cs typeface="Franklin Gothic Book"/>
              </a:rPr>
              <a:t>free</a:t>
            </a:r>
            <a:r>
              <a:rPr sz="3882" kern="0" spc="-71" dirty="0">
                <a:solidFill>
                  <a:sysClr val="windowText" lastClr="000000"/>
                </a:solidFill>
                <a:latin typeface="Franklin Gothic Book"/>
                <a:cs typeface="Franklin Gothic Book"/>
              </a:rPr>
              <a:t> </a:t>
            </a:r>
            <a:r>
              <a:rPr sz="3882" kern="0" spc="-18" dirty="0">
                <a:solidFill>
                  <a:sysClr val="windowText" lastClr="000000"/>
                </a:solidFill>
                <a:latin typeface="Franklin Gothic Book"/>
                <a:cs typeface="Franklin Gothic Book"/>
              </a:rPr>
              <a:t>parameters:</a:t>
            </a:r>
            <a:endParaRPr sz="3882" kern="0">
              <a:solidFill>
                <a:sysClr val="windowText" lastClr="000000"/>
              </a:solidFill>
              <a:latin typeface="Franklin Gothic Book"/>
              <a:cs typeface="Franklin Gothic Book"/>
            </a:endParaRPr>
          </a:p>
          <a:p>
            <a:pPr marL="1736906" lvl="1" indent="-907673" defTabSz="1613642">
              <a:lnSpc>
                <a:spcPts val="4624"/>
              </a:lnSpc>
              <a:spcBef>
                <a:spcPts val="106"/>
              </a:spcBef>
              <a:buFontTx/>
              <a:buAutoNum type="arabicPeriod"/>
              <a:tabLst>
                <a:tab pos="1735785" algn="l"/>
                <a:tab pos="1736906" algn="l"/>
              </a:tabLst>
            </a:pPr>
            <a:r>
              <a:rPr sz="3882" kern="0" dirty="0">
                <a:solidFill>
                  <a:sysClr val="windowText" lastClr="000000"/>
                </a:solidFill>
                <a:latin typeface="Franklin Gothic Book"/>
                <a:cs typeface="Franklin Gothic Book"/>
              </a:rPr>
              <a:t>Rock</a:t>
            </a:r>
            <a:r>
              <a:rPr sz="3882" kern="0" spc="-79" dirty="0">
                <a:solidFill>
                  <a:sysClr val="windowText" lastClr="000000"/>
                </a:solidFill>
                <a:latin typeface="Franklin Gothic Book"/>
                <a:cs typeface="Franklin Gothic Book"/>
              </a:rPr>
              <a:t> </a:t>
            </a:r>
            <a:r>
              <a:rPr sz="3882" kern="0" spc="-18" dirty="0">
                <a:solidFill>
                  <a:sysClr val="windowText" lastClr="000000"/>
                </a:solidFill>
                <a:latin typeface="Franklin Gothic Book"/>
                <a:cs typeface="Franklin Gothic Book"/>
              </a:rPr>
              <a:t>concentration</a:t>
            </a:r>
            <a:endParaRPr sz="3882" kern="0">
              <a:solidFill>
                <a:sysClr val="windowText" lastClr="000000"/>
              </a:solidFill>
              <a:latin typeface="Franklin Gothic Book"/>
              <a:cs typeface="Franklin Gothic Book"/>
            </a:endParaRPr>
          </a:p>
          <a:p>
            <a:pPr marL="1736906" lvl="1" indent="-907673" defTabSz="1613642">
              <a:lnSpc>
                <a:spcPts val="4624"/>
              </a:lnSpc>
              <a:buFontTx/>
              <a:buAutoNum type="arabicPeriod"/>
              <a:tabLst>
                <a:tab pos="1735785" algn="l"/>
                <a:tab pos="1736906" algn="l"/>
              </a:tabLst>
            </a:pPr>
            <a:r>
              <a:rPr sz="3882" kern="0" dirty="0">
                <a:solidFill>
                  <a:sysClr val="windowText" lastClr="000000"/>
                </a:solidFill>
                <a:latin typeface="Franklin Gothic Book"/>
                <a:cs typeface="Franklin Gothic Book"/>
              </a:rPr>
              <a:t>Regolith</a:t>
            </a:r>
            <a:r>
              <a:rPr sz="3882" kern="0" spc="-88" dirty="0">
                <a:solidFill>
                  <a:sysClr val="windowText" lastClr="000000"/>
                </a:solidFill>
                <a:latin typeface="Franklin Gothic Book"/>
                <a:cs typeface="Franklin Gothic Book"/>
              </a:rPr>
              <a:t> </a:t>
            </a:r>
            <a:r>
              <a:rPr sz="3882" kern="0" spc="-18" dirty="0">
                <a:solidFill>
                  <a:sysClr val="windowText" lastClr="000000"/>
                </a:solidFill>
                <a:latin typeface="Franklin Gothic Book"/>
                <a:cs typeface="Franklin Gothic Book"/>
              </a:rPr>
              <a:t>temperature</a:t>
            </a:r>
            <a:endParaRPr sz="3882" kern="0">
              <a:solidFill>
                <a:sysClr val="windowText" lastClr="000000"/>
              </a:solidFill>
              <a:latin typeface="Franklin Gothic Book"/>
              <a:cs typeface="Franklin Gothic Book"/>
            </a:endParaRPr>
          </a:p>
        </p:txBody>
      </p:sp>
      <p:sp>
        <p:nvSpPr>
          <p:cNvPr id="5" name="object 5"/>
          <p:cNvSpPr txBox="1"/>
          <p:nvPr/>
        </p:nvSpPr>
        <p:spPr>
          <a:xfrm>
            <a:off x="12889924" y="12119182"/>
            <a:ext cx="3660962" cy="511354"/>
          </a:xfrm>
          <a:prstGeom prst="rect">
            <a:avLst/>
          </a:prstGeom>
        </p:spPr>
        <p:txBody>
          <a:bodyPr vert="horz" wrap="square" lIns="0" tIns="22412" rIns="0" bIns="0" rtlCol="0">
            <a:spAutoFit/>
          </a:bodyPr>
          <a:lstStyle/>
          <a:p>
            <a:pPr marL="22412" defTabSz="1613642">
              <a:spcBef>
                <a:spcPts val="176"/>
              </a:spcBef>
            </a:pPr>
            <a:r>
              <a:rPr sz="3176" kern="0" dirty="0">
                <a:solidFill>
                  <a:sysClr val="windowText" lastClr="000000"/>
                </a:solidFill>
                <a:latin typeface="Calibri"/>
                <a:cs typeface="Calibri"/>
              </a:rPr>
              <a:t>Bandﬁeld</a:t>
            </a:r>
            <a:r>
              <a:rPr sz="3176" kern="0" spc="-9" dirty="0">
                <a:solidFill>
                  <a:sysClr val="windowText" lastClr="000000"/>
                </a:solidFill>
                <a:latin typeface="Calibri"/>
                <a:cs typeface="Calibri"/>
              </a:rPr>
              <a:t> </a:t>
            </a:r>
            <a:r>
              <a:rPr sz="3176" kern="0" dirty="0">
                <a:solidFill>
                  <a:sysClr val="windowText" lastClr="000000"/>
                </a:solidFill>
                <a:latin typeface="Calibri"/>
                <a:cs typeface="Calibri"/>
              </a:rPr>
              <a:t>et al. </a:t>
            </a:r>
            <a:r>
              <a:rPr sz="3176" kern="0" spc="-18" dirty="0">
                <a:solidFill>
                  <a:sysClr val="windowText" lastClr="000000"/>
                </a:solidFill>
                <a:latin typeface="Calibri"/>
                <a:cs typeface="Calibri"/>
              </a:rPr>
              <a:t>(2011)</a:t>
            </a:r>
            <a:endParaRPr sz="3176" kern="0">
              <a:solidFill>
                <a:sysClr val="windowText" lastClr="000000"/>
              </a:solidFill>
              <a:latin typeface="Calibri"/>
              <a:cs typeface="Calibri"/>
            </a:endParaRPr>
          </a:p>
        </p:txBody>
      </p:sp>
      <p:pic>
        <p:nvPicPr>
          <p:cNvPr id="6" name="object 6"/>
          <p:cNvPicPr/>
          <p:nvPr/>
        </p:nvPicPr>
        <p:blipFill>
          <a:blip r:embed="rId2" cstate="print"/>
          <a:stretch>
            <a:fillRect/>
          </a:stretch>
        </p:blipFill>
        <p:spPr>
          <a:xfrm>
            <a:off x="10706645" y="3471172"/>
            <a:ext cx="5547681" cy="4330237"/>
          </a:xfrm>
          <a:prstGeom prst="rect">
            <a:avLst/>
          </a:prstGeom>
        </p:spPr>
      </p:pic>
      <p:pic>
        <p:nvPicPr>
          <p:cNvPr id="7" name="object 7"/>
          <p:cNvPicPr/>
          <p:nvPr/>
        </p:nvPicPr>
        <p:blipFill>
          <a:blip r:embed="rId3" cstate="print"/>
          <a:stretch>
            <a:fillRect/>
          </a:stretch>
        </p:blipFill>
        <p:spPr>
          <a:xfrm>
            <a:off x="9200482" y="9012116"/>
            <a:ext cx="7890616" cy="3109371"/>
          </a:xfrm>
          <a:prstGeom prst="rect">
            <a:avLst/>
          </a:prstGeom>
        </p:spPr>
      </p:pic>
      <p:pic>
        <p:nvPicPr>
          <p:cNvPr id="8" name="object 8"/>
          <p:cNvPicPr/>
          <p:nvPr/>
        </p:nvPicPr>
        <p:blipFill>
          <a:blip r:embed="rId4" cstate="print"/>
          <a:stretch>
            <a:fillRect/>
          </a:stretch>
        </p:blipFill>
        <p:spPr>
          <a:xfrm>
            <a:off x="1229102" y="9012116"/>
            <a:ext cx="7890618" cy="3109371"/>
          </a:xfrm>
          <a:prstGeom prst="rect">
            <a:avLst/>
          </a:prstGeom>
        </p:spPr>
      </p:pic>
      <p:pic>
        <p:nvPicPr>
          <p:cNvPr id="9" name="object 9"/>
          <p:cNvPicPr/>
          <p:nvPr/>
        </p:nvPicPr>
        <p:blipFill>
          <a:blip r:embed="rId5" cstate="print"/>
          <a:stretch>
            <a:fillRect/>
          </a:stretch>
        </p:blipFill>
        <p:spPr>
          <a:xfrm>
            <a:off x="1229106" y="8489261"/>
            <a:ext cx="2976034" cy="355034"/>
          </a:xfrm>
          <a:prstGeom prst="rect">
            <a:avLst/>
          </a:prstGeom>
        </p:spPr>
      </p:pic>
      <p:pic>
        <p:nvPicPr>
          <p:cNvPr id="10" name="object 10"/>
          <p:cNvPicPr/>
          <p:nvPr/>
        </p:nvPicPr>
        <p:blipFill>
          <a:blip r:embed="rId6" cstate="print"/>
          <a:stretch>
            <a:fillRect/>
          </a:stretch>
        </p:blipFill>
        <p:spPr>
          <a:xfrm>
            <a:off x="9200482" y="8489261"/>
            <a:ext cx="2636292" cy="355036"/>
          </a:xfrm>
          <a:prstGeom prst="rect">
            <a:avLst/>
          </a:prstGeom>
        </p:spPr>
      </p:pic>
      <p:sp>
        <p:nvSpPr>
          <p:cNvPr id="11" name="object 11"/>
          <p:cNvSpPr txBox="1"/>
          <p:nvPr/>
        </p:nvSpPr>
        <p:spPr>
          <a:xfrm>
            <a:off x="8887321" y="8010114"/>
            <a:ext cx="4093509" cy="1542406"/>
          </a:xfrm>
          <a:prstGeom prst="rect">
            <a:avLst/>
          </a:prstGeom>
        </p:spPr>
        <p:txBody>
          <a:bodyPr vert="horz" wrap="square" lIns="0" tIns="22412" rIns="0" bIns="0" rtlCol="0">
            <a:spAutoFit/>
          </a:bodyPr>
          <a:lstStyle/>
          <a:p>
            <a:pPr marL="22412" defTabSz="1613642">
              <a:spcBef>
                <a:spcPts val="176"/>
              </a:spcBef>
              <a:tabLst>
                <a:tab pos="2370036" algn="l"/>
              </a:tabLst>
            </a:pPr>
            <a:r>
              <a:rPr sz="3176" kern="0" spc="-18" dirty="0">
                <a:solidFill>
                  <a:sysClr val="windowText" lastClr="000000"/>
                </a:solidFill>
                <a:latin typeface="Franklin Gothic Book"/>
                <a:cs typeface="Franklin Gothic Book"/>
              </a:rPr>
              <a:t>colder</a:t>
            </a:r>
            <a:r>
              <a:rPr sz="3176" kern="0" dirty="0">
                <a:solidFill>
                  <a:sysClr val="windowText" lastClr="000000"/>
                </a:solidFill>
                <a:latin typeface="Franklin Gothic Book"/>
                <a:cs typeface="Franklin Gothic Book"/>
              </a:rPr>
              <a:t>	</a:t>
            </a:r>
            <a:r>
              <a:rPr sz="3176" kern="0" spc="-35" dirty="0">
                <a:solidFill>
                  <a:sysClr val="windowText" lastClr="000000"/>
                </a:solidFill>
                <a:latin typeface="Franklin Gothic Book"/>
                <a:cs typeface="Franklin Gothic Book"/>
              </a:rPr>
              <a:t>cold</a:t>
            </a:r>
            <a:endParaRPr sz="3176" kern="0">
              <a:solidFill>
                <a:sysClr val="windowText" lastClr="000000"/>
              </a:solidFill>
              <a:latin typeface="Franklin Gothic Book"/>
              <a:cs typeface="Franklin Gothic Book"/>
            </a:endParaRPr>
          </a:p>
          <a:p>
            <a:pPr defTabSz="1613642">
              <a:spcBef>
                <a:spcPts val="71"/>
              </a:spcBef>
            </a:pPr>
            <a:endParaRPr sz="3441" kern="0">
              <a:solidFill>
                <a:sysClr val="windowText" lastClr="000000"/>
              </a:solidFill>
              <a:latin typeface="Franklin Gothic Book"/>
              <a:cs typeface="Franklin Gothic Book"/>
            </a:endParaRPr>
          </a:p>
          <a:p>
            <a:pPr marL="474007" defTabSz="1613642"/>
            <a:r>
              <a:rPr sz="3176" kern="0" dirty="0">
                <a:solidFill>
                  <a:srgbClr val="FFFFFF"/>
                </a:solidFill>
                <a:latin typeface="Franklin Gothic Book"/>
                <a:cs typeface="Franklin Gothic Book"/>
              </a:rPr>
              <a:t>Regolith</a:t>
            </a:r>
            <a:r>
              <a:rPr sz="3176" kern="0" spc="-79" dirty="0">
                <a:solidFill>
                  <a:srgbClr val="FFFFFF"/>
                </a:solidFill>
                <a:latin typeface="Franklin Gothic Book"/>
                <a:cs typeface="Franklin Gothic Book"/>
              </a:rPr>
              <a:t> </a:t>
            </a:r>
            <a:r>
              <a:rPr sz="3176" kern="0" spc="-18" dirty="0">
                <a:solidFill>
                  <a:srgbClr val="FFFFFF"/>
                </a:solidFill>
                <a:latin typeface="Franklin Gothic Book"/>
                <a:cs typeface="Franklin Gothic Book"/>
              </a:rPr>
              <a:t>temperature</a:t>
            </a:r>
            <a:endParaRPr sz="3176" kern="0">
              <a:solidFill>
                <a:sysClr val="windowText" lastClr="000000"/>
              </a:solidFill>
              <a:latin typeface="Franklin Gothic Book"/>
              <a:cs typeface="Franklin Gothic Book"/>
            </a:endParaRPr>
          </a:p>
        </p:txBody>
      </p:sp>
      <p:sp>
        <p:nvSpPr>
          <p:cNvPr id="12" name="object 12"/>
          <p:cNvSpPr txBox="1"/>
          <p:nvPr/>
        </p:nvSpPr>
        <p:spPr>
          <a:xfrm>
            <a:off x="1246152" y="8026538"/>
            <a:ext cx="3137647" cy="1597486"/>
          </a:xfrm>
          <a:prstGeom prst="rect">
            <a:avLst/>
          </a:prstGeom>
        </p:spPr>
        <p:txBody>
          <a:bodyPr vert="horz" wrap="square" lIns="0" tIns="22412" rIns="0" bIns="0" rtlCol="0">
            <a:spAutoFit/>
          </a:bodyPr>
          <a:lstStyle/>
          <a:p>
            <a:pPr marL="22412" defTabSz="1613642">
              <a:spcBef>
                <a:spcPts val="176"/>
              </a:spcBef>
              <a:tabLst>
                <a:tab pos="2587430" algn="l"/>
              </a:tabLst>
            </a:pPr>
            <a:r>
              <a:rPr sz="3176" kern="0" spc="-88" dirty="0">
                <a:solidFill>
                  <a:sysClr val="windowText" lastClr="000000"/>
                </a:solidFill>
                <a:latin typeface="Franklin Gothic Book"/>
                <a:cs typeface="Franklin Gothic Book"/>
              </a:rPr>
              <a:t>0</a:t>
            </a:r>
            <a:r>
              <a:rPr sz="3176" kern="0" dirty="0">
                <a:solidFill>
                  <a:sysClr val="windowText" lastClr="000000"/>
                </a:solidFill>
                <a:latin typeface="Franklin Gothic Book"/>
                <a:cs typeface="Franklin Gothic Book"/>
              </a:rPr>
              <a:t>	</a:t>
            </a:r>
            <a:r>
              <a:rPr sz="3176" kern="0" spc="-44" dirty="0">
                <a:solidFill>
                  <a:sysClr val="windowText" lastClr="000000"/>
                </a:solidFill>
                <a:latin typeface="Franklin Gothic Book"/>
                <a:cs typeface="Franklin Gothic Book"/>
              </a:rPr>
              <a:t>3%</a:t>
            </a:r>
            <a:endParaRPr sz="3176" kern="0">
              <a:solidFill>
                <a:sysClr val="windowText" lastClr="000000"/>
              </a:solidFill>
              <a:latin typeface="Franklin Gothic Book"/>
              <a:cs typeface="Franklin Gothic Book"/>
            </a:endParaRPr>
          </a:p>
          <a:p>
            <a:pPr defTabSz="1613642"/>
            <a:endParaRPr sz="3882" kern="0">
              <a:solidFill>
                <a:sysClr val="windowText" lastClr="000000"/>
              </a:solidFill>
              <a:latin typeface="Franklin Gothic Book"/>
              <a:cs typeface="Franklin Gothic Book"/>
            </a:endParaRPr>
          </a:p>
          <a:p>
            <a:pPr marL="143435" defTabSz="1613642"/>
            <a:r>
              <a:rPr sz="3176" kern="0" dirty="0">
                <a:solidFill>
                  <a:srgbClr val="FFFFFF"/>
                </a:solidFill>
                <a:latin typeface="Franklin Gothic Book"/>
                <a:cs typeface="Franklin Gothic Book"/>
              </a:rPr>
              <a:t>Rock</a:t>
            </a:r>
            <a:r>
              <a:rPr sz="3176" kern="0" spc="-62" dirty="0">
                <a:solidFill>
                  <a:srgbClr val="FFFFFF"/>
                </a:solidFill>
                <a:latin typeface="Franklin Gothic Book"/>
                <a:cs typeface="Franklin Gothic Book"/>
              </a:rPr>
              <a:t> </a:t>
            </a:r>
            <a:r>
              <a:rPr sz="3176" kern="0" spc="-18" dirty="0">
                <a:solidFill>
                  <a:srgbClr val="FFFFFF"/>
                </a:solidFill>
                <a:latin typeface="Franklin Gothic Book"/>
                <a:cs typeface="Franklin Gothic Book"/>
              </a:rPr>
              <a:t>abundance</a:t>
            </a:r>
            <a:endParaRPr sz="3176" kern="0">
              <a:solidFill>
                <a:sysClr val="windowText" lastClr="000000"/>
              </a:solidFill>
              <a:latin typeface="Franklin Gothic Book"/>
              <a:cs typeface="Franklin Gothic Book"/>
            </a:endParaRPr>
          </a:p>
        </p:txBody>
      </p:sp>
      <p:sp>
        <p:nvSpPr>
          <p:cNvPr id="13" name="object 13"/>
          <p:cNvSpPr txBox="1"/>
          <p:nvPr/>
        </p:nvSpPr>
        <p:spPr>
          <a:xfrm>
            <a:off x="13153803" y="5124042"/>
            <a:ext cx="1276350" cy="1695592"/>
          </a:xfrm>
          <a:prstGeom prst="rect">
            <a:avLst/>
          </a:prstGeom>
        </p:spPr>
        <p:txBody>
          <a:bodyPr vert="horz" wrap="square" lIns="0" tIns="0" rIns="0" bIns="0" rtlCol="0">
            <a:spAutoFit/>
          </a:bodyPr>
          <a:lstStyle/>
          <a:p>
            <a:pPr marL="519951" defTabSz="1613642">
              <a:lnSpc>
                <a:spcPts val="3662"/>
              </a:lnSpc>
            </a:pPr>
            <a:r>
              <a:rPr sz="3176" kern="0" spc="-35" dirty="0">
                <a:solidFill>
                  <a:sysClr val="windowText" lastClr="000000"/>
                </a:solidFill>
                <a:latin typeface="Calibri"/>
                <a:cs typeface="Calibri"/>
              </a:rPr>
              <a:t>rock</a:t>
            </a:r>
            <a:endParaRPr sz="3176" kern="0">
              <a:solidFill>
                <a:sysClr val="windowText" lastClr="000000"/>
              </a:solidFill>
              <a:latin typeface="Calibri"/>
              <a:cs typeface="Calibri"/>
            </a:endParaRPr>
          </a:p>
          <a:p>
            <a:pPr defTabSz="1613642">
              <a:spcBef>
                <a:spcPts val="97"/>
              </a:spcBef>
            </a:pPr>
            <a:endParaRPr sz="4676" kern="0">
              <a:solidFill>
                <a:sysClr val="windowText" lastClr="000000"/>
              </a:solidFill>
              <a:latin typeface="Calibri"/>
              <a:cs typeface="Calibri"/>
            </a:endParaRPr>
          </a:p>
          <a:p>
            <a:pPr defTabSz="1613642"/>
            <a:r>
              <a:rPr sz="3176" kern="0" spc="-18" dirty="0">
                <a:solidFill>
                  <a:sysClr val="windowText" lastClr="000000"/>
                </a:solidFill>
                <a:latin typeface="Calibri"/>
                <a:cs typeface="Calibri"/>
              </a:rPr>
              <a:t>regolith</a:t>
            </a:r>
            <a:endParaRPr sz="3176" kern="0">
              <a:solidFill>
                <a:sysClr val="windowText" lastClr="000000"/>
              </a:solidFill>
              <a:latin typeface="Calibri"/>
              <a:cs typeface="Calibri"/>
            </a:endParaRPr>
          </a:p>
        </p:txBody>
      </p:sp>
      <p:pic>
        <p:nvPicPr>
          <p:cNvPr id="14" name="object 14"/>
          <p:cNvPicPr/>
          <p:nvPr/>
        </p:nvPicPr>
        <p:blipFill>
          <a:blip r:embed="rId7" cstate="print"/>
          <a:stretch>
            <a:fillRect/>
          </a:stretch>
        </p:blipFill>
        <p:spPr>
          <a:xfrm>
            <a:off x="10551868" y="3250958"/>
            <a:ext cx="6238655" cy="4678989"/>
          </a:xfrm>
          <a:prstGeom prst="rect">
            <a:avLst/>
          </a:prstGeom>
        </p:spPr>
      </p:pic>
      <p:sp>
        <p:nvSpPr>
          <p:cNvPr id="15" name="object 15"/>
          <p:cNvSpPr txBox="1"/>
          <p:nvPr/>
        </p:nvSpPr>
        <p:spPr>
          <a:xfrm>
            <a:off x="12301228" y="4428551"/>
            <a:ext cx="609600" cy="402863"/>
          </a:xfrm>
          <a:prstGeom prst="rect">
            <a:avLst/>
          </a:prstGeom>
        </p:spPr>
        <p:txBody>
          <a:bodyPr vert="horz" wrap="square" lIns="0" tIns="22412" rIns="0" bIns="0" rtlCol="0">
            <a:spAutoFit/>
          </a:bodyPr>
          <a:lstStyle/>
          <a:p>
            <a:pPr marL="22412" defTabSz="1613642">
              <a:spcBef>
                <a:spcPts val="176"/>
              </a:spcBef>
            </a:pPr>
            <a:r>
              <a:rPr sz="2471" kern="0" spc="-35" dirty="0">
                <a:solidFill>
                  <a:srgbClr val="FFFFFF"/>
                </a:solidFill>
                <a:latin typeface="Franklin Gothic Book"/>
                <a:cs typeface="Franklin Gothic Book"/>
              </a:rPr>
              <a:t>rock</a:t>
            </a:r>
            <a:endParaRPr sz="2471" kern="0">
              <a:solidFill>
                <a:sysClr val="windowText" lastClr="000000"/>
              </a:solidFill>
              <a:latin typeface="Franklin Gothic Book"/>
              <a:cs typeface="Franklin Gothic Book"/>
            </a:endParaRPr>
          </a:p>
        </p:txBody>
      </p:sp>
      <p:sp>
        <p:nvSpPr>
          <p:cNvPr id="16" name="object 16"/>
          <p:cNvSpPr/>
          <p:nvPr/>
        </p:nvSpPr>
        <p:spPr>
          <a:xfrm>
            <a:off x="14095657" y="4964604"/>
            <a:ext cx="936812" cy="505385"/>
          </a:xfrm>
          <a:custGeom>
            <a:avLst/>
            <a:gdLst/>
            <a:ahLst/>
            <a:cxnLst/>
            <a:rect l="l" t="t" r="r" b="b"/>
            <a:pathLst>
              <a:path w="530859" h="286385">
                <a:moveTo>
                  <a:pt x="11084" y="200195"/>
                </a:moveTo>
                <a:lnTo>
                  <a:pt x="0" y="204556"/>
                </a:lnTo>
                <a:lnTo>
                  <a:pt x="32090" y="286126"/>
                </a:lnTo>
                <a:lnTo>
                  <a:pt x="44664" y="281179"/>
                </a:lnTo>
                <a:lnTo>
                  <a:pt x="27687" y="238026"/>
                </a:lnTo>
                <a:lnTo>
                  <a:pt x="24678" y="229422"/>
                </a:lnTo>
                <a:lnTo>
                  <a:pt x="24480" y="221601"/>
                </a:lnTo>
                <a:lnTo>
                  <a:pt x="25363" y="219222"/>
                </a:lnTo>
                <a:lnTo>
                  <a:pt x="18569" y="219222"/>
                </a:lnTo>
                <a:lnTo>
                  <a:pt x="11084" y="200195"/>
                </a:lnTo>
                <a:close/>
              </a:path>
              <a:path w="530859" h="286385">
                <a:moveTo>
                  <a:pt x="39424" y="186752"/>
                </a:moveTo>
                <a:lnTo>
                  <a:pt x="18569" y="219222"/>
                </a:lnTo>
                <a:lnTo>
                  <a:pt x="25363" y="219222"/>
                </a:lnTo>
                <a:lnTo>
                  <a:pt x="29704" y="207529"/>
                </a:lnTo>
                <a:lnTo>
                  <a:pt x="34531" y="202626"/>
                </a:lnTo>
                <a:lnTo>
                  <a:pt x="44175" y="198831"/>
                </a:lnTo>
                <a:lnTo>
                  <a:pt x="39424" y="186752"/>
                </a:lnTo>
                <a:close/>
              </a:path>
              <a:path w="530859" h="286385">
                <a:moveTo>
                  <a:pt x="100436" y="166370"/>
                </a:moveTo>
                <a:lnTo>
                  <a:pt x="92791" y="166370"/>
                </a:lnTo>
                <a:lnTo>
                  <a:pt x="84909" y="168910"/>
                </a:lnTo>
                <a:lnTo>
                  <a:pt x="60491" y="200660"/>
                </a:lnTo>
                <a:lnTo>
                  <a:pt x="60048" y="208280"/>
                </a:lnTo>
                <a:lnTo>
                  <a:pt x="61318" y="218439"/>
                </a:lnTo>
                <a:lnTo>
                  <a:pt x="86799" y="254000"/>
                </a:lnTo>
                <a:lnTo>
                  <a:pt x="94401" y="257810"/>
                </a:lnTo>
                <a:lnTo>
                  <a:pt x="110265" y="257810"/>
                </a:lnTo>
                <a:lnTo>
                  <a:pt x="126991" y="252730"/>
                </a:lnTo>
                <a:lnTo>
                  <a:pt x="133455" y="246380"/>
                </a:lnTo>
                <a:lnTo>
                  <a:pt x="103178" y="246380"/>
                </a:lnTo>
                <a:lnTo>
                  <a:pt x="96290" y="245110"/>
                </a:lnTo>
                <a:lnTo>
                  <a:pt x="91314" y="242570"/>
                </a:lnTo>
                <a:lnTo>
                  <a:pt x="86720" y="237489"/>
                </a:lnTo>
                <a:lnTo>
                  <a:pt x="82507" y="231139"/>
                </a:lnTo>
                <a:lnTo>
                  <a:pt x="78676" y="222250"/>
                </a:lnTo>
                <a:lnTo>
                  <a:pt x="101776" y="213360"/>
                </a:lnTo>
                <a:lnTo>
                  <a:pt x="75463" y="213360"/>
                </a:lnTo>
                <a:lnTo>
                  <a:pt x="72983" y="205739"/>
                </a:lnTo>
                <a:lnTo>
                  <a:pt x="73051" y="198120"/>
                </a:lnTo>
                <a:lnTo>
                  <a:pt x="78286" y="185420"/>
                </a:lnTo>
                <a:lnTo>
                  <a:pt x="82758" y="181610"/>
                </a:lnTo>
                <a:lnTo>
                  <a:pt x="93788" y="176530"/>
                </a:lnTo>
                <a:lnTo>
                  <a:pt x="122966" y="176530"/>
                </a:lnTo>
                <a:lnTo>
                  <a:pt x="121749" y="175260"/>
                </a:lnTo>
                <a:lnTo>
                  <a:pt x="115017" y="170180"/>
                </a:lnTo>
                <a:lnTo>
                  <a:pt x="107845" y="167639"/>
                </a:lnTo>
                <a:lnTo>
                  <a:pt x="100436" y="166370"/>
                </a:lnTo>
                <a:close/>
              </a:path>
              <a:path w="530859" h="286385">
                <a:moveTo>
                  <a:pt x="201989" y="110489"/>
                </a:moveTo>
                <a:lnTo>
                  <a:pt x="200445" y="111760"/>
                </a:lnTo>
                <a:lnTo>
                  <a:pt x="199378" y="111760"/>
                </a:lnTo>
                <a:lnTo>
                  <a:pt x="192836" y="114300"/>
                </a:lnTo>
                <a:lnTo>
                  <a:pt x="188799" y="116839"/>
                </a:lnTo>
                <a:lnTo>
                  <a:pt x="184553" y="123189"/>
                </a:lnTo>
                <a:lnTo>
                  <a:pt x="184133" y="128270"/>
                </a:lnTo>
                <a:lnTo>
                  <a:pt x="185417" y="133350"/>
                </a:lnTo>
                <a:lnTo>
                  <a:pt x="179518" y="133350"/>
                </a:lnTo>
                <a:lnTo>
                  <a:pt x="144522" y="160020"/>
                </a:lnTo>
                <a:lnTo>
                  <a:pt x="144127" y="168910"/>
                </a:lnTo>
                <a:lnTo>
                  <a:pt x="147307" y="176530"/>
                </a:lnTo>
                <a:lnTo>
                  <a:pt x="150418" y="182880"/>
                </a:lnTo>
                <a:lnTo>
                  <a:pt x="154633" y="187960"/>
                </a:lnTo>
                <a:lnTo>
                  <a:pt x="159954" y="191770"/>
                </a:lnTo>
                <a:lnTo>
                  <a:pt x="166378" y="194310"/>
                </a:lnTo>
                <a:lnTo>
                  <a:pt x="160196" y="200660"/>
                </a:lnTo>
                <a:lnTo>
                  <a:pt x="158344" y="207010"/>
                </a:lnTo>
                <a:lnTo>
                  <a:pt x="162901" y="218439"/>
                </a:lnTo>
                <a:lnTo>
                  <a:pt x="167286" y="220980"/>
                </a:lnTo>
                <a:lnTo>
                  <a:pt x="173982" y="222250"/>
                </a:lnTo>
                <a:lnTo>
                  <a:pt x="166856" y="228600"/>
                </a:lnTo>
                <a:lnTo>
                  <a:pt x="164858" y="236220"/>
                </a:lnTo>
                <a:lnTo>
                  <a:pt x="170562" y="250189"/>
                </a:lnTo>
                <a:lnTo>
                  <a:pt x="175586" y="255270"/>
                </a:lnTo>
                <a:lnTo>
                  <a:pt x="183059" y="256539"/>
                </a:lnTo>
                <a:lnTo>
                  <a:pt x="196318" y="256539"/>
                </a:lnTo>
                <a:lnTo>
                  <a:pt x="204484" y="254000"/>
                </a:lnTo>
                <a:lnTo>
                  <a:pt x="213674" y="251460"/>
                </a:lnTo>
                <a:lnTo>
                  <a:pt x="226044" y="245110"/>
                </a:lnTo>
                <a:lnTo>
                  <a:pt x="196551" y="245110"/>
                </a:lnTo>
                <a:lnTo>
                  <a:pt x="185040" y="243839"/>
                </a:lnTo>
                <a:lnTo>
                  <a:pt x="181342" y="242570"/>
                </a:lnTo>
                <a:lnTo>
                  <a:pt x="177760" y="232410"/>
                </a:lnTo>
                <a:lnTo>
                  <a:pt x="179227" y="228600"/>
                </a:lnTo>
                <a:lnTo>
                  <a:pt x="184100" y="223520"/>
                </a:lnTo>
                <a:lnTo>
                  <a:pt x="188544" y="222250"/>
                </a:lnTo>
                <a:lnTo>
                  <a:pt x="195229" y="219710"/>
                </a:lnTo>
                <a:lnTo>
                  <a:pt x="204155" y="217170"/>
                </a:lnTo>
                <a:lnTo>
                  <a:pt x="211635" y="213360"/>
                </a:lnTo>
                <a:lnTo>
                  <a:pt x="216946" y="212089"/>
                </a:lnTo>
                <a:lnTo>
                  <a:pt x="223234" y="210820"/>
                </a:lnTo>
                <a:lnTo>
                  <a:pt x="175879" y="210820"/>
                </a:lnTo>
                <a:lnTo>
                  <a:pt x="173584" y="209550"/>
                </a:lnTo>
                <a:lnTo>
                  <a:pt x="171432" y="204470"/>
                </a:lnTo>
                <a:lnTo>
                  <a:pt x="171728" y="201930"/>
                </a:lnTo>
                <a:lnTo>
                  <a:pt x="174680" y="198120"/>
                </a:lnTo>
                <a:lnTo>
                  <a:pt x="176142" y="195580"/>
                </a:lnTo>
                <a:lnTo>
                  <a:pt x="178338" y="195580"/>
                </a:lnTo>
                <a:lnTo>
                  <a:pt x="180303" y="194310"/>
                </a:lnTo>
                <a:lnTo>
                  <a:pt x="185163" y="194310"/>
                </a:lnTo>
                <a:lnTo>
                  <a:pt x="187076" y="193039"/>
                </a:lnTo>
                <a:lnTo>
                  <a:pt x="189219" y="193039"/>
                </a:lnTo>
                <a:lnTo>
                  <a:pt x="195810" y="189230"/>
                </a:lnTo>
                <a:lnTo>
                  <a:pt x="201278" y="185420"/>
                </a:lnTo>
                <a:lnTo>
                  <a:pt x="175326" y="185420"/>
                </a:lnTo>
                <a:lnTo>
                  <a:pt x="166117" y="181610"/>
                </a:lnTo>
                <a:lnTo>
                  <a:pt x="162774" y="177800"/>
                </a:lnTo>
                <a:lnTo>
                  <a:pt x="158362" y="166370"/>
                </a:lnTo>
                <a:lnTo>
                  <a:pt x="158413" y="161289"/>
                </a:lnTo>
                <a:lnTo>
                  <a:pt x="163281" y="151130"/>
                </a:lnTo>
                <a:lnTo>
                  <a:pt x="166881" y="148589"/>
                </a:lnTo>
                <a:lnTo>
                  <a:pt x="176629" y="144780"/>
                </a:lnTo>
                <a:lnTo>
                  <a:pt x="205677" y="144780"/>
                </a:lnTo>
                <a:lnTo>
                  <a:pt x="201775" y="140970"/>
                </a:lnTo>
                <a:lnTo>
                  <a:pt x="194172" y="135889"/>
                </a:lnTo>
                <a:lnTo>
                  <a:pt x="193437" y="133350"/>
                </a:lnTo>
                <a:lnTo>
                  <a:pt x="193790" y="129539"/>
                </a:lnTo>
                <a:lnTo>
                  <a:pt x="196662" y="125730"/>
                </a:lnTo>
                <a:lnTo>
                  <a:pt x="200239" y="123189"/>
                </a:lnTo>
                <a:lnTo>
                  <a:pt x="205959" y="120650"/>
                </a:lnTo>
                <a:lnTo>
                  <a:pt x="201989" y="110489"/>
                </a:lnTo>
                <a:close/>
              </a:path>
              <a:path w="530859" h="286385">
                <a:moveTo>
                  <a:pt x="143757" y="217170"/>
                </a:moveTo>
                <a:lnTo>
                  <a:pt x="131057" y="219710"/>
                </a:lnTo>
                <a:lnTo>
                  <a:pt x="130037" y="228600"/>
                </a:lnTo>
                <a:lnTo>
                  <a:pt x="127071" y="234950"/>
                </a:lnTo>
                <a:lnTo>
                  <a:pt x="122160" y="241300"/>
                </a:lnTo>
                <a:lnTo>
                  <a:pt x="115304" y="245110"/>
                </a:lnTo>
                <a:lnTo>
                  <a:pt x="109517" y="246380"/>
                </a:lnTo>
                <a:lnTo>
                  <a:pt x="133455" y="246380"/>
                </a:lnTo>
                <a:lnTo>
                  <a:pt x="142387" y="232410"/>
                </a:lnTo>
                <a:lnTo>
                  <a:pt x="144332" y="226060"/>
                </a:lnTo>
                <a:lnTo>
                  <a:pt x="143757" y="217170"/>
                </a:lnTo>
                <a:close/>
              </a:path>
              <a:path w="530859" h="286385">
                <a:moveTo>
                  <a:pt x="231442" y="198120"/>
                </a:moveTo>
                <a:lnTo>
                  <a:pt x="226834" y="198120"/>
                </a:lnTo>
                <a:lnTo>
                  <a:pt x="217210" y="199389"/>
                </a:lnTo>
                <a:lnTo>
                  <a:pt x="210117" y="201930"/>
                </a:lnTo>
                <a:lnTo>
                  <a:pt x="200742" y="204470"/>
                </a:lnTo>
                <a:lnTo>
                  <a:pt x="182532" y="210820"/>
                </a:lnTo>
                <a:lnTo>
                  <a:pt x="225983" y="210820"/>
                </a:lnTo>
                <a:lnTo>
                  <a:pt x="230691" y="212089"/>
                </a:lnTo>
                <a:lnTo>
                  <a:pt x="232370" y="214630"/>
                </a:lnTo>
                <a:lnTo>
                  <a:pt x="235226" y="222250"/>
                </a:lnTo>
                <a:lnTo>
                  <a:pt x="233650" y="226060"/>
                </a:lnTo>
                <a:lnTo>
                  <a:pt x="223634" y="234950"/>
                </a:lnTo>
                <a:lnTo>
                  <a:pt x="217646" y="238760"/>
                </a:lnTo>
                <a:lnTo>
                  <a:pt x="203178" y="243839"/>
                </a:lnTo>
                <a:lnTo>
                  <a:pt x="196551" y="245110"/>
                </a:lnTo>
                <a:lnTo>
                  <a:pt x="226044" y="245110"/>
                </a:lnTo>
                <a:lnTo>
                  <a:pt x="230992" y="242570"/>
                </a:lnTo>
                <a:lnTo>
                  <a:pt x="242048" y="233680"/>
                </a:lnTo>
                <a:lnTo>
                  <a:pt x="246841" y="222250"/>
                </a:lnTo>
                <a:lnTo>
                  <a:pt x="245372" y="212089"/>
                </a:lnTo>
                <a:lnTo>
                  <a:pt x="243419" y="207010"/>
                </a:lnTo>
                <a:lnTo>
                  <a:pt x="240243" y="203200"/>
                </a:lnTo>
                <a:lnTo>
                  <a:pt x="231442" y="198120"/>
                </a:lnTo>
                <a:close/>
              </a:path>
              <a:path w="530859" h="286385">
                <a:moveTo>
                  <a:pt x="122966" y="176530"/>
                </a:moveTo>
                <a:lnTo>
                  <a:pt x="98309" y="176530"/>
                </a:lnTo>
                <a:lnTo>
                  <a:pt x="106991" y="179070"/>
                </a:lnTo>
                <a:lnTo>
                  <a:pt x="110566" y="181610"/>
                </a:lnTo>
                <a:lnTo>
                  <a:pt x="116185" y="186689"/>
                </a:lnTo>
                <a:lnTo>
                  <a:pt x="118549" y="190500"/>
                </a:lnTo>
                <a:lnTo>
                  <a:pt x="120467" y="195580"/>
                </a:lnTo>
                <a:lnTo>
                  <a:pt x="75463" y="213360"/>
                </a:lnTo>
                <a:lnTo>
                  <a:pt x="101776" y="213360"/>
                </a:lnTo>
                <a:lnTo>
                  <a:pt x="138075" y="199389"/>
                </a:lnTo>
                <a:lnTo>
                  <a:pt x="133278" y="189230"/>
                </a:lnTo>
                <a:lnTo>
                  <a:pt x="127836" y="181610"/>
                </a:lnTo>
                <a:lnTo>
                  <a:pt x="122966" y="176530"/>
                </a:lnTo>
                <a:close/>
              </a:path>
              <a:path w="530859" h="286385">
                <a:moveTo>
                  <a:pt x="267802" y="100330"/>
                </a:moveTo>
                <a:lnTo>
                  <a:pt x="233345" y="118110"/>
                </a:lnTo>
                <a:lnTo>
                  <a:pt x="227152" y="142239"/>
                </a:lnTo>
                <a:lnTo>
                  <a:pt x="228425" y="151130"/>
                </a:lnTo>
                <a:lnTo>
                  <a:pt x="252987" y="187960"/>
                </a:lnTo>
                <a:lnTo>
                  <a:pt x="267927" y="193039"/>
                </a:lnTo>
                <a:lnTo>
                  <a:pt x="275865" y="193039"/>
                </a:lnTo>
                <a:lnTo>
                  <a:pt x="284114" y="190500"/>
                </a:lnTo>
                <a:lnTo>
                  <a:pt x="291756" y="186689"/>
                </a:lnTo>
                <a:lnTo>
                  <a:pt x="298036" y="181610"/>
                </a:lnTo>
                <a:lnTo>
                  <a:pt x="268179" y="181610"/>
                </a:lnTo>
                <a:lnTo>
                  <a:pt x="261805" y="177800"/>
                </a:lnTo>
                <a:lnTo>
                  <a:pt x="241181" y="139700"/>
                </a:lnTo>
                <a:lnTo>
                  <a:pt x="241036" y="133350"/>
                </a:lnTo>
                <a:lnTo>
                  <a:pt x="242154" y="128270"/>
                </a:lnTo>
                <a:lnTo>
                  <a:pt x="244487" y="121920"/>
                </a:lnTo>
                <a:lnTo>
                  <a:pt x="248806" y="116839"/>
                </a:lnTo>
                <a:lnTo>
                  <a:pt x="261254" y="111760"/>
                </a:lnTo>
                <a:lnTo>
                  <a:pt x="290950" y="111760"/>
                </a:lnTo>
                <a:lnTo>
                  <a:pt x="289769" y="110489"/>
                </a:lnTo>
                <a:lnTo>
                  <a:pt x="282947" y="105410"/>
                </a:lnTo>
                <a:lnTo>
                  <a:pt x="275520" y="101600"/>
                </a:lnTo>
                <a:lnTo>
                  <a:pt x="267802" y="100330"/>
                </a:lnTo>
                <a:close/>
              </a:path>
              <a:path w="530859" h="286385">
                <a:moveTo>
                  <a:pt x="205677" y="144780"/>
                </a:moveTo>
                <a:lnTo>
                  <a:pt x="181547" y="144780"/>
                </a:lnTo>
                <a:lnTo>
                  <a:pt x="191258" y="148589"/>
                </a:lnTo>
                <a:lnTo>
                  <a:pt x="194746" y="152400"/>
                </a:lnTo>
                <a:lnTo>
                  <a:pt x="198946" y="162560"/>
                </a:lnTo>
                <a:lnTo>
                  <a:pt x="198950" y="167639"/>
                </a:lnTo>
                <a:lnTo>
                  <a:pt x="194810" y="177800"/>
                </a:lnTo>
                <a:lnTo>
                  <a:pt x="191096" y="180339"/>
                </a:lnTo>
                <a:lnTo>
                  <a:pt x="180332" y="185420"/>
                </a:lnTo>
                <a:lnTo>
                  <a:pt x="201278" y="185420"/>
                </a:lnTo>
                <a:lnTo>
                  <a:pt x="205625" y="181610"/>
                </a:lnTo>
                <a:lnTo>
                  <a:pt x="208848" y="175260"/>
                </a:lnTo>
                <a:lnTo>
                  <a:pt x="212401" y="167639"/>
                </a:lnTo>
                <a:lnTo>
                  <a:pt x="212711" y="160020"/>
                </a:lnTo>
                <a:lnTo>
                  <a:pt x="206978" y="146050"/>
                </a:lnTo>
                <a:lnTo>
                  <a:pt x="205677" y="144780"/>
                </a:lnTo>
                <a:close/>
              </a:path>
              <a:path w="530859" h="286385">
                <a:moveTo>
                  <a:pt x="290950" y="111760"/>
                </a:moveTo>
                <a:lnTo>
                  <a:pt x="267619" y="111760"/>
                </a:lnTo>
                <a:lnTo>
                  <a:pt x="274208" y="115570"/>
                </a:lnTo>
                <a:lnTo>
                  <a:pt x="278950" y="119380"/>
                </a:lnTo>
                <a:lnTo>
                  <a:pt x="295136" y="158750"/>
                </a:lnTo>
                <a:lnTo>
                  <a:pt x="294071" y="165100"/>
                </a:lnTo>
                <a:lnTo>
                  <a:pt x="291811" y="172720"/>
                </a:lnTo>
                <a:lnTo>
                  <a:pt x="287449" y="176530"/>
                </a:lnTo>
                <a:lnTo>
                  <a:pt x="274571" y="181610"/>
                </a:lnTo>
                <a:lnTo>
                  <a:pt x="298036" y="181610"/>
                </a:lnTo>
                <a:lnTo>
                  <a:pt x="302953" y="175260"/>
                </a:lnTo>
                <a:lnTo>
                  <a:pt x="306508" y="167639"/>
                </a:lnTo>
                <a:lnTo>
                  <a:pt x="308551" y="158750"/>
                </a:lnTo>
                <a:lnTo>
                  <a:pt x="308938" y="151130"/>
                </a:lnTo>
                <a:lnTo>
                  <a:pt x="307666" y="140970"/>
                </a:lnTo>
                <a:lnTo>
                  <a:pt x="304737" y="132080"/>
                </a:lnTo>
                <a:lnTo>
                  <a:pt x="300664" y="123189"/>
                </a:lnTo>
                <a:lnTo>
                  <a:pt x="295675" y="116839"/>
                </a:lnTo>
                <a:lnTo>
                  <a:pt x="290950" y="111760"/>
                </a:lnTo>
                <a:close/>
              </a:path>
              <a:path w="530859" h="286385">
                <a:moveTo>
                  <a:pt x="309135" y="50800"/>
                </a:moveTo>
                <a:lnTo>
                  <a:pt x="296561" y="55880"/>
                </a:lnTo>
                <a:lnTo>
                  <a:pt x="339977" y="165100"/>
                </a:lnTo>
                <a:lnTo>
                  <a:pt x="352551" y="161289"/>
                </a:lnTo>
                <a:lnTo>
                  <a:pt x="309135" y="50800"/>
                </a:lnTo>
                <a:close/>
              </a:path>
              <a:path w="530859" h="286385">
                <a:moveTo>
                  <a:pt x="358513" y="64770"/>
                </a:moveTo>
                <a:lnTo>
                  <a:pt x="345939" y="68580"/>
                </a:lnTo>
                <a:lnTo>
                  <a:pt x="378029" y="151130"/>
                </a:lnTo>
                <a:lnTo>
                  <a:pt x="390605" y="146050"/>
                </a:lnTo>
                <a:lnTo>
                  <a:pt x="358513" y="64770"/>
                </a:lnTo>
                <a:close/>
              </a:path>
              <a:path w="530859" h="286385">
                <a:moveTo>
                  <a:pt x="404042" y="63500"/>
                </a:moveTo>
                <a:lnTo>
                  <a:pt x="389469" y="63500"/>
                </a:lnTo>
                <a:lnTo>
                  <a:pt x="408824" y="113030"/>
                </a:lnTo>
                <a:lnTo>
                  <a:pt x="414570" y="123189"/>
                </a:lnTo>
                <a:lnTo>
                  <a:pt x="422066" y="128270"/>
                </a:lnTo>
                <a:lnTo>
                  <a:pt x="431311" y="130810"/>
                </a:lnTo>
                <a:lnTo>
                  <a:pt x="442306" y="128270"/>
                </a:lnTo>
                <a:lnTo>
                  <a:pt x="445602" y="127000"/>
                </a:lnTo>
                <a:lnTo>
                  <a:pt x="449381" y="124460"/>
                </a:lnTo>
                <a:lnTo>
                  <a:pt x="453649" y="123189"/>
                </a:lnTo>
                <a:lnTo>
                  <a:pt x="452656" y="120650"/>
                </a:lnTo>
                <a:lnTo>
                  <a:pt x="431511" y="120650"/>
                </a:lnTo>
                <a:lnTo>
                  <a:pt x="425517" y="118110"/>
                </a:lnTo>
                <a:lnTo>
                  <a:pt x="404042" y="63500"/>
                </a:lnTo>
                <a:close/>
              </a:path>
              <a:path w="530859" h="286385">
                <a:moveTo>
                  <a:pt x="449677" y="113030"/>
                </a:moveTo>
                <a:lnTo>
                  <a:pt x="446248" y="114300"/>
                </a:lnTo>
                <a:lnTo>
                  <a:pt x="443087" y="115570"/>
                </a:lnTo>
                <a:lnTo>
                  <a:pt x="431511" y="120650"/>
                </a:lnTo>
                <a:lnTo>
                  <a:pt x="452656" y="120650"/>
                </a:lnTo>
                <a:lnTo>
                  <a:pt x="449677" y="113030"/>
                </a:lnTo>
                <a:close/>
              </a:path>
              <a:path w="530859" h="286385">
                <a:moveTo>
                  <a:pt x="436055" y="0"/>
                </a:moveTo>
                <a:lnTo>
                  <a:pt x="423480" y="5080"/>
                </a:lnTo>
                <a:lnTo>
                  <a:pt x="466897" y="115570"/>
                </a:lnTo>
                <a:lnTo>
                  <a:pt x="479471" y="110489"/>
                </a:lnTo>
                <a:lnTo>
                  <a:pt x="458622" y="57150"/>
                </a:lnTo>
                <a:lnTo>
                  <a:pt x="458015" y="49530"/>
                </a:lnTo>
                <a:lnTo>
                  <a:pt x="459690" y="44450"/>
                </a:lnTo>
                <a:lnTo>
                  <a:pt x="453240" y="44450"/>
                </a:lnTo>
                <a:lnTo>
                  <a:pt x="436055" y="0"/>
                </a:lnTo>
                <a:close/>
              </a:path>
              <a:path w="530859" h="286385">
                <a:moveTo>
                  <a:pt x="504285" y="26670"/>
                </a:moveTo>
                <a:lnTo>
                  <a:pt x="480703" y="26670"/>
                </a:lnTo>
                <a:lnTo>
                  <a:pt x="487832" y="29210"/>
                </a:lnTo>
                <a:lnTo>
                  <a:pt x="490552" y="30480"/>
                </a:lnTo>
                <a:lnTo>
                  <a:pt x="494303" y="35560"/>
                </a:lnTo>
                <a:lnTo>
                  <a:pt x="496385" y="40639"/>
                </a:lnTo>
                <a:lnTo>
                  <a:pt x="518189" y="95250"/>
                </a:lnTo>
                <a:lnTo>
                  <a:pt x="530763" y="90170"/>
                </a:lnTo>
                <a:lnTo>
                  <a:pt x="511274" y="40639"/>
                </a:lnTo>
                <a:lnTo>
                  <a:pt x="508519" y="34289"/>
                </a:lnTo>
                <a:lnTo>
                  <a:pt x="506188" y="29210"/>
                </a:lnTo>
                <a:lnTo>
                  <a:pt x="504285" y="26670"/>
                </a:lnTo>
                <a:close/>
              </a:path>
              <a:path w="530859" h="286385">
                <a:moveTo>
                  <a:pt x="389611" y="26670"/>
                </a:moveTo>
                <a:lnTo>
                  <a:pt x="377978" y="33020"/>
                </a:lnTo>
                <a:lnTo>
                  <a:pt x="385564" y="53339"/>
                </a:lnTo>
                <a:lnTo>
                  <a:pt x="371170" y="59689"/>
                </a:lnTo>
                <a:lnTo>
                  <a:pt x="375075" y="68580"/>
                </a:lnTo>
                <a:lnTo>
                  <a:pt x="389469" y="63500"/>
                </a:lnTo>
                <a:lnTo>
                  <a:pt x="404042" y="63500"/>
                </a:lnTo>
                <a:lnTo>
                  <a:pt x="402045" y="58420"/>
                </a:lnTo>
                <a:lnTo>
                  <a:pt x="420244" y="50800"/>
                </a:lnTo>
                <a:lnTo>
                  <a:pt x="419128" y="48260"/>
                </a:lnTo>
                <a:lnTo>
                  <a:pt x="398138" y="48260"/>
                </a:lnTo>
                <a:lnTo>
                  <a:pt x="389611" y="26670"/>
                </a:lnTo>
                <a:close/>
              </a:path>
              <a:path w="530859" h="286385">
                <a:moveTo>
                  <a:pt x="347849" y="35560"/>
                </a:moveTo>
                <a:lnTo>
                  <a:pt x="334116" y="40639"/>
                </a:lnTo>
                <a:lnTo>
                  <a:pt x="339648" y="54610"/>
                </a:lnTo>
                <a:lnTo>
                  <a:pt x="353381" y="49530"/>
                </a:lnTo>
                <a:lnTo>
                  <a:pt x="347849" y="35560"/>
                </a:lnTo>
                <a:close/>
              </a:path>
              <a:path w="530859" h="286385">
                <a:moveTo>
                  <a:pt x="416339" y="41910"/>
                </a:moveTo>
                <a:lnTo>
                  <a:pt x="398138" y="48260"/>
                </a:lnTo>
                <a:lnTo>
                  <a:pt x="419128" y="48260"/>
                </a:lnTo>
                <a:lnTo>
                  <a:pt x="416339" y="41910"/>
                </a:lnTo>
                <a:close/>
              </a:path>
              <a:path w="530859" h="286385">
                <a:moveTo>
                  <a:pt x="480617" y="13970"/>
                </a:moveTo>
                <a:lnTo>
                  <a:pt x="453240" y="44450"/>
                </a:lnTo>
                <a:lnTo>
                  <a:pt x="459690" y="44450"/>
                </a:lnTo>
                <a:lnTo>
                  <a:pt x="462622" y="35560"/>
                </a:lnTo>
                <a:lnTo>
                  <a:pt x="467041" y="30480"/>
                </a:lnTo>
                <a:lnTo>
                  <a:pt x="477138" y="26670"/>
                </a:lnTo>
                <a:lnTo>
                  <a:pt x="504285" y="26670"/>
                </a:lnTo>
                <a:lnTo>
                  <a:pt x="502381" y="24130"/>
                </a:lnTo>
                <a:lnTo>
                  <a:pt x="499830" y="21589"/>
                </a:lnTo>
                <a:lnTo>
                  <a:pt x="493428" y="16510"/>
                </a:lnTo>
                <a:lnTo>
                  <a:pt x="489586" y="15239"/>
                </a:lnTo>
                <a:lnTo>
                  <a:pt x="480617" y="13970"/>
                </a:lnTo>
                <a:close/>
              </a:path>
            </a:pathLst>
          </a:custGeom>
          <a:solidFill>
            <a:srgbClr val="FFFFFF"/>
          </a:solidFill>
        </p:spPr>
        <p:txBody>
          <a:bodyPr wrap="square" lIns="0" tIns="0" rIns="0" bIns="0" rtlCol="0"/>
          <a:lstStyle/>
          <a:p>
            <a:pPr defTabSz="1613642"/>
            <a:endParaRPr sz="3176" kern="0">
              <a:solidFill>
                <a:sysClr val="windowText" lastClr="000000"/>
              </a:solidFill>
            </a:endParaRPr>
          </a:p>
        </p:txBody>
      </p:sp>
      <p:grpSp>
        <p:nvGrpSpPr>
          <p:cNvPr id="17" name="object 17"/>
          <p:cNvGrpSpPr/>
          <p:nvPr/>
        </p:nvGrpSpPr>
        <p:grpSpPr>
          <a:xfrm>
            <a:off x="12892061" y="4620899"/>
            <a:ext cx="624168" cy="388844"/>
            <a:chOff x="7153101" y="2618509"/>
            <a:chExt cx="353695" cy="220345"/>
          </a:xfrm>
        </p:grpSpPr>
        <p:pic>
          <p:nvPicPr>
            <p:cNvPr id="18" name="object 18"/>
            <p:cNvPicPr/>
            <p:nvPr/>
          </p:nvPicPr>
          <p:blipFill>
            <a:blip r:embed="rId8" cstate="print"/>
            <a:stretch>
              <a:fillRect/>
            </a:stretch>
          </p:blipFill>
          <p:spPr>
            <a:xfrm>
              <a:off x="7153101" y="2618509"/>
              <a:ext cx="353290" cy="220287"/>
            </a:xfrm>
            <a:prstGeom prst="rect">
              <a:avLst/>
            </a:prstGeom>
          </p:spPr>
        </p:pic>
        <p:sp>
          <p:nvSpPr>
            <p:cNvPr id="19" name="object 19"/>
            <p:cNvSpPr/>
            <p:nvPr/>
          </p:nvSpPr>
          <p:spPr>
            <a:xfrm>
              <a:off x="7205848" y="2654345"/>
              <a:ext cx="250190" cy="107950"/>
            </a:xfrm>
            <a:custGeom>
              <a:avLst/>
              <a:gdLst/>
              <a:ahLst/>
              <a:cxnLst/>
              <a:rect l="l" t="t" r="r" b="b"/>
              <a:pathLst>
                <a:path w="250190" h="107950">
                  <a:moveTo>
                    <a:pt x="0" y="0"/>
                  </a:moveTo>
                  <a:lnTo>
                    <a:pt x="249733" y="107834"/>
                  </a:lnTo>
                </a:path>
              </a:pathLst>
            </a:custGeom>
            <a:ln w="25399">
              <a:solidFill>
                <a:srgbClr val="FFFFFF"/>
              </a:solidFill>
            </a:ln>
          </p:spPr>
          <p:txBody>
            <a:bodyPr wrap="square" lIns="0" tIns="0" rIns="0" bIns="0" rtlCol="0"/>
            <a:lstStyle/>
            <a:p>
              <a:pPr defTabSz="1613642"/>
              <a:endParaRPr sz="3176" kern="0">
                <a:solidFill>
                  <a:sysClr val="windowText" lastClr="000000"/>
                </a:solidFill>
              </a:endParaRPr>
            </a:p>
          </p:txBody>
        </p:sp>
      </p:grpSp>
      <p:grpSp>
        <p:nvGrpSpPr>
          <p:cNvPr id="20" name="object 20"/>
          <p:cNvGrpSpPr/>
          <p:nvPr/>
        </p:nvGrpSpPr>
        <p:grpSpPr>
          <a:xfrm>
            <a:off x="1075765" y="2552495"/>
            <a:ext cx="16136471" cy="206186"/>
            <a:chOff x="457200" y="1446413"/>
            <a:chExt cx="9144000" cy="116839"/>
          </a:xfrm>
        </p:grpSpPr>
        <p:pic>
          <p:nvPicPr>
            <p:cNvPr id="21" name="object 21"/>
            <p:cNvPicPr/>
            <p:nvPr/>
          </p:nvPicPr>
          <p:blipFill>
            <a:blip r:embed="rId9" cstate="print"/>
            <a:stretch>
              <a:fillRect/>
            </a:stretch>
          </p:blipFill>
          <p:spPr>
            <a:xfrm>
              <a:off x="457200" y="1446413"/>
              <a:ext cx="9143998" cy="116378"/>
            </a:xfrm>
            <a:prstGeom prst="rect">
              <a:avLst/>
            </a:prstGeom>
          </p:spPr>
        </p:pic>
        <p:sp>
          <p:nvSpPr>
            <p:cNvPr id="22" name="object 22"/>
            <p:cNvSpPr/>
            <p:nvPr/>
          </p:nvSpPr>
          <p:spPr>
            <a:xfrm>
              <a:off x="457200" y="1484694"/>
              <a:ext cx="9144000" cy="0"/>
            </a:xfrm>
            <a:custGeom>
              <a:avLst/>
              <a:gdLst/>
              <a:ahLst/>
              <a:cxnLst/>
              <a:rect l="l" t="t" r="r" b="b"/>
              <a:pathLst>
                <a:path w="9144000">
                  <a:moveTo>
                    <a:pt x="0" y="0"/>
                  </a:moveTo>
                  <a:lnTo>
                    <a:pt x="9143997" y="1"/>
                  </a:lnTo>
                </a:path>
              </a:pathLst>
            </a:custGeom>
            <a:ln w="25399">
              <a:solidFill>
                <a:srgbClr val="941100"/>
              </a:solidFill>
            </a:ln>
          </p:spPr>
          <p:txBody>
            <a:bodyPr wrap="square" lIns="0" tIns="0" rIns="0" bIns="0" rtlCol="0"/>
            <a:lstStyle/>
            <a:p>
              <a:pPr defTabSz="1613642"/>
              <a:endParaRPr sz="3176" kern="0">
                <a:solidFill>
                  <a:sysClr val="windowText" lastClr="000000"/>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BF371D-7348-1405-87C8-8AA0C3EE1289}"/>
              </a:ext>
            </a:extLst>
          </p:cNvPr>
          <p:cNvSpPr txBox="1"/>
          <p:nvPr/>
        </p:nvSpPr>
        <p:spPr>
          <a:xfrm>
            <a:off x="4357688" y="5288340"/>
            <a:ext cx="9572621" cy="1569660"/>
          </a:xfrm>
          <a:prstGeom prst="rect">
            <a:avLst/>
          </a:prstGeom>
          <a:noFill/>
        </p:spPr>
        <p:txBody>
          <a:bodyPr wrap="none" rtlCol="0">
            <a:spAutoFit/>
          </a:bodyPr>
          <a:lstStyle/>
          <a:p>
            <a:r>
              <a:rPr lang="en-US" sz="9600" dirty="0">
                <a:solidFill>
                  <a:schemeClr val="bg1"/>
                </a:solidFill>
              </a:rPr>
              <a:t>Explore Using IRT’s</a:t>
            </a:r>
          </a:p>
        </p:txBody>
      </p:sp>
      <p:sp>
        <p:nvSpPr>
          <p:cNvPr id="5" name="TextBox 4">
            <a:extLst>
              <a:ext uri="{FF2B5EF4-FFF2-40B4-BE49-F238E27FC236}">
                <a16:creationId xmlns:a16="http://schemas.microsoft.com/office/drawing/2014/main" id="{E35E2B35-AD44-1414-2F7C-28AEB40BBC06}"/>
              </a:ext>
            </a:extLst>
          </p:cNvPr>
          <p:cNvSpPr txBox="1"/>
          <p:nvPr/>
        </p:nvSpPr>
        <p:spPr>
          <a:xfrm>
            <a:off x="7352900" y="8088875"/>
            <a:ext cx="3582199" cy="1569660"/>
          </a:xfrm>
          <a:prstGeom prst="rect">
            <a:avLst/>
          </a:prstGeom>
          <a:noFill/>
        </p:spPr>
        <p:txBody>
          <a:bodyPr wrap="none" rtlCol="0">
            <a:spAutoFit/>
          </a:bodyPr>
          <a:lstStyle/>
          <a:p>
            <a:r>
              <a:rPr lang="en-US" sz="9600" dirty="0">
                <a:solidFill>
                  <a:schemeClr val="bg1"/>
                </a:solidFill>
              </a:rPr>
              <a:t>Report</a:t>
            </a:r>
          </a:p>
        </p:txBody>
      </p:sp>
    </p:spTree>
    <p:extLst>
      <p:ext uri="{BB962C8B-B14F-4D97-AF65-F5344CB8AC3E}">
        <p14:creationId xmlns:p14="http://schemas.microsoft.com/office/powerpoint/2010/main" val="22681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BF371D-7348-1405-87C8-8AA0C3EE1289}"/>
              </a:ext>
            </a:extLst>
          </p:cNvPr>
          <p:cNvSpPr txBox="1"/>
          <p:nvPr/>
        </p:nvSpPr>
        <p:spPr>
          <a:xfrm>
            <a:off x="1380111" y="5334506"/>
            <a:ext cx="15527777" cy="3046988"/>
          </a:xfrm>
          <a:prstGeom prst="rect">
            <a:avLst/>
          </a:prstGeom>
          <a:noFill/>
        </p:spPr>
        <p:txBody>
          <a:bodyPr wrap="none" rtlCol="0">
            <a:spAutoFit/>
          </a:bodyPr>
          <a:lstStyle/>
          <a:p>
            <a:pPr algn="ctr"/>
            <a:r>
              <a:rPr lang="en-US" sz="9600" dirty="0">
                <a:solidFill>
                  <a:schemeClr val="bg1"/>
                </a:solidFill>
              </a:rPr>
              <a:t>Infrared Camera Thermometer</a:t>
            </a:r>
          </a:p>
          <a:p>
            <a:pPr algn="ctr"/>
            <a:r>
              <a:rPr lang="en-US" sz="9600" dirty="0">
                <a:solidFill>
                  <a:schemeClr val="bg1"/>
                </a:solidFill>
              </a:rPr>
              <a:t>Views Of Local Objects</a:t>
            </a:r>
          </a:p>
        </p:txBody>
      </p:sp>
    </p:spTree>
    <p:extLst>
      <p:ext uri="{BB962C8B-B14F-4D97-AF65-F5344CB8AC3E}">
        <p14:creationId xmlns:p14="http://schemas.microsoft.com/office/powerpoint/2010/main" val="381631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5FB0D5-E180-4D87-B328-4D413DD45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2" cy="13716000"/>
          </a:xfrm>
          <a:prstGeom prst="rect">
            <a:avLst/>
          </a:prstGeom>
        </p:spPr>
      </p:pic>
    </p:spTree>
    <p:extLst>
      <p:ext uri="{BB962C8B-B14F-4D97-AF65-F5344CB8AC3E}">
        <p14:creationId xmlns:p14="http://schemas.microsoft.com/office/powerpoint/2010/main" val="126289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FE25D-B02B-43AD-9273-C79E28C85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3716000"/>
          </a:xfrm>
          <a:prstGeom prst="rect">
            <a:avLst/>
          </a:prstGeom>
        </p:spPr>
      </p:pic>
    </p:spTree>
    <p:extLst>
      <p:ext uri="{BB962C8B-B14F-4D97-AF65-F5344CB8AC3E}">
        <p14:creationId xmlns:p14="http://schemas.microsoft.com/office/powerpoint/2010/main" val="185792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FE25D-B02B-43AD-9273-C79E28C85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3429008"/>
            <a:ext cx="9144000" cy="6858000"/>
          </a:xfrm>
          <a:prstGeom prst="rect">
            <a:avLst/>
          </a:prstGeom>
        </p:spPr>
      </p:pic>
      <p:pic>
        <p:nvPicPr>
          <p:cNvPr id="4" name="Picture 3">
            <a:extLst>
              <a:ext uri="{FF2B5EF4-FFF2-40B4-BE49-F238E27FC236}">
                <a16:creationId xmlns:a16="http://schemas.microsoft.com/office/drawing/2014/main" id="{B3B58EB3-1C16-47A2-9B6F-F6BF5CD96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429000"/>
            <a:ext cx="9144000" cy="6858000"/>
          </a:xfrm>
          <a:prstGeom prst="rect">
            <a:avLst/>
          </a:prstGeom>
        </p:spPr>
      </p:pic>
    </p:spTree>
    <p:extLst>
      <p:ext uri="{BB962C8B-B14F-4D97-AF65-F5344CB8AC3E}">
        <p14:creationId xmlns:p14="http://schemas.microsoft.com/office/powerpoint/2010/main" val="372116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Chris\My Documents\My Pictures\Thermal Camera\MDS0820130825_0045vis.jpg">
            <a:extLst>
              <a:ext uri="{FF2B5EF4-FFF2-40B4-BE49-F238E27FC236}">
                <a16:creationId xmlns:a16="http://schemas.microsoft.com/office/drawing/2014/main" id="{32938CA7-3F7D-45E2-8ECD-E97DF9021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6" y="-27372"/>
            <a:ext cx="18324496" cy="1374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685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1621</Words>
  <Application>Microsoft Office PowerPoint</Application>
  <PresentationFormat>Custom</PresentationFormat>
  <Paragraphs>237</Paragraphs>
  <Slides>33</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Franklin Gothic Book</vt:lpstr>
      <vt:lpstr>Metric Medium</vt:lpstr>
      <vt:lpstr>Metric Semibold</vt:lpstr>
      <vt:lpstr>Office Theme</vt:lpstr>
      <vt:lpstr>1_Office Theme</vt:lpstr>
      <vt:lpstr>Heat Transfer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Thermal Inertia</vt:lpstr>
      <vt:lpstr>Rock Abundance &amp; Regolith Temperature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Transfer</dc:title>
  <dc:creator>Thomas Quayle</dc:creator>
  <cp:lastModifiedBy>Thomas Quayle</cp:lastModifiedBy>
  <cp:revision>12</cp:revision>
  <dcterms:created xsi:type="dcterms:W3CDTF">2021-11-09T14:18:12Z</dcterms:created>
  <dcterms:modified xsi:type="dcterms:W3CDTF">2022-10-03T14:08:51Z</dcterms:modified>
</cp:coreProperties>
</file>